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52"/>
  </p:notesMasterIdLst>
  <p:sldIdLst>
    <p:sldId id="256" r:id="rId2"/>
    <p:sldId id="279" r:id="rId3"/>
    <p:sldId id="283" r:id="rId4"/>
    <p:sldId id="287" r:id="rId5"/>
    <p:sldId id="289" r:id="rId6"/>
    <p:sldId id="288" r:id="rId7"/>
    <p:sldId id="282" r:id="rId8"/>
    <p:sldId id="290" r:id="rId9"/>
    <p:sldId id="281" r:id="rId10"/>
    <p:sldId id="299" r:id="rId11"/>
    <p:sldId id="297" r:id="rId12"/>
    <p:sldId id="298" r:id="rId13"/>
    <p:sldId id="301" r:id="rId14"/>
    <p:sldId id="300" r:id="rId15"/>
    <p:sldId id="292" r:id="rId16"/>
    <p:sldId id="296" r:id="rId17"/>
    <p:sldId id="284" r:id="rId18"/>
    <p:sldId id="285" r:id="rId19"/>
    <p:sldId id="308" r:id="rId20"/>
    <p:sldId id="302" r:id="rId21"/>
    <p:sldId id="294" r:id="rId22"/>
    <p:sldId id="303" r:id="rId23"/>
    <p:sldId id="305" r:id="rId24"/>
    <p:sldId id="306" r:id="rId25"/>
    <p:sldId id="307" r:id="rId26"/>
    <p:sldId id="293" r:id="rId27"/>
    <p:sldId id="324" r:id="rId28"/>
    <p:sldId id="312" r:id="rId29"/>
    <p:sldId id="313" r:id="rId30"/>
    <p:sldId id="314" r:id="rId31"/>
    <p:sldId id="323" r:id="rId32"/>
    <p:sldId id="315" r:id="rId33"/>
    <p:sldId id="316" r:id="rId34"/>
    <p:sldId id="317" r:id="rId35"/>
    <p:sldId id="318" r:id="rId36"/>
    <p:sldId id="328" r:id="rId37"/>
    <p:sldId id="329" r:id="rId38"/>
    <p:sldId id="319" r:id="rId39"/>
    <p:sldId id="320" r:id="rId40"/>
    <p:sldId id="325" r:id="rId41"/>
    <p:sldId id="326" r:id="rId42"/>
    <p:sldId id="327" r:id="rId43"/>
    <p:sldId id="322" r:id="rId44"/>
    <p:sldId id="330" r:id="rId45"/>
    <p:sldId id="339" r:id="rId46"/>
    <p:sldId id="331" r:id="rId47"/>
    <p:sldId id="332" r:id="rId48"/>
    <p:sldId id="333" r:id="rId49"/>
    <p:sldId id="343" r:id="rId50"/>
    <p:sldId id="335" r:id="rId51"/>
    <p:sldId id="340" r:id="rId52"/>
    <p:sldId id="341" r:id="rId53"/>
    <p:sldId id="342" r:id="rId54"/>
    <p:sldId id="337" r:id="rId55"/>
    <p:sldId id="304" r:id="rId56"/>
    <p:sldId id="338" r:id="rId57"/>
    <p:sldId id="344" r:id="rId58"/>
    <p:sldId id="352" r:id="rId59"/>
    <p:sldId id="345" r:id="rId60"/>
    <p:sldId id="346" r:id="rId61"/>
    <p:sldId id="347" r:id="rId62"/>
    <p:sldId id="348" r:id="rId63"/>
    <p:sldId id="349" r:id="rId64"/>
    <p:sldId id="350" r:id="rId65"/>
    <p:sldId id="353" r:id="rId66"/>
    <p:sldId id="358" r:id="rId67"/>
    <p:sldId id="359" r:id="rId68"/>
    <p:sldId id="360" r:id="rId69"/>
    <p:sldId id="361" r:id="rId70"/>
    <p:sldId id="362" r:id="rId71"/>
    <p:sldId id="354" r:id="rId72"/>
    <p:sldId id="371" r:id="rId73"/>
    <p:sldId id="363" r:id="rId74"/>
    <p:sldId id="355" r:id="rId75"/>
    <p:sldId id="356" r:id="rId76"/>
    <p:sldId id="357" r:id="rId77"/>
    <p:sldId id="364" r:id="rId78"/>
    <p:sldId id="365" r:id="rId79"/>
    <p:sldId id="366" r:id="rId80"/>
    <p:sldId id="367" r:id="rId81"/>
    <p:sldId id="368" r:id="rId82"/>
    <p:sldId id="369" r:id="rId83"/>
    <p:sldId id="370" r:id="rId84"/>
    <p:sldId id="351" r:id="rId85"/>
    <p:sldId id="372" r:id="rId86"/>
    <p:sldId id="373" r:id="rId87"/>
    <p:sldId id="374" r:id="rId88"/>
    <p:sldId id="375" r:id="rId89"/>
    <p:sldId id="376" r:id="rId90"/>
    <p:sldId id="377" r:id="rId91"/>
    <p:sldId id="378" r:id="rId92"/>
    <p:sldId id="385" r:id="rId93"/>
    <p:sldId id="387" r:id="rId94"/>
    <p:sldId id="386" r:id="rId95"/>
    <p:sldId id="379" r:id="rId96"/>
    <p:sldId id="380" r:id="rId97"/>
    <p:sldId id="389" r:id="rId98"/>
    <p:sldId id="383" r:id="rId99"/>
    <p:sldId id="390" r:id="rId100"/>
    <p:sldId id="382" r:id="rId101"/>
    <p:sldId id="391" r:id="rId102"/>
    <p:sldId id="392" r:id="rId103"/>
    <p:sldId id="393" r:id="rId104"/>
    <p:sldId id="398" r:id="rId105"/>
    <p:sldId id="381" r:id="rId106"/>
    <p:sldId id="394" r:id="rId107"/>
    <p:sldId id="395" r:id="rId108"/>
    <p:sldId id="396" r:id="rId109"/>
    <p:sldId id="399" r:id="rId110"/>
    <p:sldId id="400" r:id="rId111"/>
    <p:sldId id="401" r:id="rId112"/>
    <p:sldId id="402" r:id="rId113"/>
    <p:sldId id="409" r:id="rId114"/>
    <p:sldId id="403" r:id="rId115"/>
    <p:sldId id="404" r:id="rId116"/>
    <p:sldId id="405" r:id="rId117"/>
    <p:sldId id="406" r:id="rId118"/>
    <p:sldId id="411" r:id="rId119"/>
    <p:sldId id="412" r:id="rId120"/>
    <p:sldId id="408" r:id="rId121"/>
    <p:sldId id="415" r:id="rId122"/>
    <p:sldId id="413" r:id="rId123"/>
    <p:sldId id="416" r:id="rId124"/>
    <p:sldId id="417" r:id="rId125"/>
    <p:sldId id="418" r:id="rId126"/>
    <p:sldId id="426" r:id="rId127"/>
    <p:sldId id="419" r:id="rId128"/>
    <p:sldId id="420" r:id="rId129"/>
    <p:sldId id="427" r:id="rId130"/>
    <p:sldId id="428" r:id="rId131"/>
    <p:sldId id="432" r:id="rId132"/>
    <p:sldId id="429" r:id="rId133"/>
    <p:sldId id="430" r:id="rId134"/>
    <p:sldId id="431" r:id="rId135"/>
    <p:sldId id="425" r:id="rId136"/>
    <p:sldId id="433" r:id="rId137"/>
    <p:sldId id="434" r:id="rId138"/>
    <p:sldId id="435" r:id="rId139"/>
    <p:sldId id="436" r:id="rId140"/>
    <p:sldId id="437" r:id="rId141"/>
    <p:sldId id="438" r:id="rId142"/>
    <p:sldId id="445" r:id="rId143"/>
    <p:sldId id="451" r:id="rId144"/>
    <p:sldId id="452" r:id="rId145"/>
    <p:sldId id="448" r:id="rId146"/>
    <p:sldId id="453" r:id="rId147"/>
    <p:sldId id="449" r:id="rId148"/>
    <p:sldId id="450" r:id="rId149"/>
    <p:sldId id="443" r:id="rId150"/>
    <p:sldId id="309" r:id="rId1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F0"/>
    <a:srgbClr val="E6C9C7"/>
    <a:srgbClr val="66000D"/>
    <a:srgbClr val="FEE7DC"/>
    <a:srgbClr val="6A2A33"/>
    <a:srgbClr val="CFD6EB"/>
    <a:srgbClr val="EAEB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6356"/>
  </p:normalViewPr>
  <p:slideViewPr>
    <p:cSldViewPr snapToGrid="0">
      <p:cViewPr varScale="1">
        <p:scale>
          <a:sx n="129" d="100"/>
          <a:sy n="129" d="100"/>
        </p:scale>
        <p:origin x="232" y="8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521C8-BA0D-40A9-BDF9-2161E0C61A5B}" type="datetimeFigureOut">
              <a:rPr lang="en-US" smtClean="0"/>
              <a:t>11/8/23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2C7A9B-6191-465C-A5CB-8C5D0B6CFFEA}" type="slidenum">
              <a:rPr lang="en-US" smtClean="0"/>
              <a:t>‹#›</a:t>
            </a:fld>
            <a:endParaRPr lang="en-US" dirty="0"/>
          </a:p>
        </p:txBody>
      </p:sp>
    </p:spTree>
    <p:extLst>
      <p:ext uri="{BB962C8B-B14F-4D97-AF65-F5344CB8AC3E}">
        <p14:creationId xmlns:p14="http://schemas.microsoft.com/office/powerpoint/2010/main" val="3121259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34</a:t>
            </a:fld>
            <a:endParaRPr lang="en-US" dirty="0"/>
          </a:p>
        </p:txBody>
      </p:sp>
    </p:spTree>
    <p:extLst>
      <p:ext uri="{BB962C8B-B14F-4D97-AF65-F5344CB8AC3E}">
        <p14:creationId xmlns:p14="http://schemas.microsoft.com/office/powerpoint/2010/main" val="287803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84</a:t>
            </a:fld>
            <a:endParaRPr lang="en-US" dirty="0"/>
          </a:p>
        </p:txBody>
      </p:sp>
    </p:spTree>
    <p:extLst>
      <p:ext uri="{BB962C8B-B14F-4D97-AF65-F5344CB8AC3E}">
        <p14:creationId xmlns:p14="http://schemas.microsoft.com/office/powerpoint/2010/main" val="1223355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100</a:t>
            </a:fld>
            <a:endParaRPr lang="en-US" dirty="0"/>
          </a:p>
        </p:txBody>
      </p:sp>
    </p:spTree>
    <p:extLst>
      <p:ext uri="{BB962C8B-B14F-4D97-AF65-F5344CB8AC3E}">
        <p14:creationId xmlns:p14="http://schemas.microsoft.com/office/powerpoint/2010/main" val="105060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122</a:t>
            </a:fld>
            <a:endParaRPr lang="en-US" dirty="0"/>
          </a:p>
        </p:txBody>
      </p:sp>
    </p:spTree>
    <p:extLst>
      <p:ext uri="{BB962C8B-B14F-4D97-AF65-F5344CB8AC3E}">
        <p14:creationId xmlns:p14="http://schemas.microsoft.com/office/powerpoint/2010/main" val="1102501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132</a:t>
            </a:fld>
            <a:endParaRPr lang="en-US" dirty="0"/>
          </a:p>
        </p:txBody>
      </p:sp>
    </p:spTree>
    <p:extLst>
      <p:ext uri="{BB962C8B-B14F-4D97-AF65-F5344CB8AC3E}">
        <p14:creationId xmlns:p14="http://schemas.microsoft.com/office/powerpoint/2010/main" val="4015446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134</a:t>
            </a:fld>
            <a:endParaRPr lang="en-US" dirty="0"/>
          </a:p>
        </p:txBody>
      </p:sp>
    </p:spTree>
    <p:extLst>
      <p:ext uri="{BB962C8B-B14F-4D97-AF65-F5344CB8AC3E}">
        <p14:creationId xmlns:p14="http://schemas.microsoft.com/office/powerpoint/2010/main" val="743140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145</a:t>
            </a:fld>
            <a:endParaRPr lang="en-US" dirty="0"/>
          </a:p>
        </p:txBody>
      </p:sp>
    </p:spTree>
    <p:extLst>
      <p:ext uri="{BB962C8B-B14F-4D97-AF65-F5344CB8AC3E}">
        <p14:creationId xmlns:p14="http://schemas.microsoft.com/office/powerpoint/2010/main" val="2038315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146</a:t>
            </a:fld>
            <a:endParaRPr lang="en-US" dirty="0"/>
          </a:p>
        </p:txBody>
      </p:sp>
    </p:spTree>
    <p:extLst>
      <p:ext uri="{BB962C8B-B14F-4D97-AF65-F5344CB8AC3E}">
        <p14:creationId xmlns:p14="http://schemas.microsoft.com/office/powerpoint/2010/main" val="3825909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148</a:t>
            </a:fld>
            <a:endParaRPr lang="en-US" dirty="0"/>
          </a:p>
        </p:txBody>
      </p:sp>
    </p:spTree>
    <p:extLst>
      <p:ext uri="{BB962C8B-B14F-4D97-AF65-F5344CB8AC3E}">
        <p14:creationId xmlns:p14="http://schemas.microsoft.com/office/powerpoint/2010/main" val="39485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45</a:t>
            </a:fld>
            <a:endParaRPr lang="en-US" dirty="0"/>
          </a:p>
        </p:txBody>
      </p:sp>
    </p:spTree>
    <p:extLst>
      <p:ext uri="{BB962C8B-B14F-4D97-AF65-F5344CB8AC3E}">
        <p14:creationId xmlns:p14="http://schemas.microsoft.com/office/powerpoint/2010/main" val="35643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50</a:t>
            </a:fld>
            <a:endParaRPr lang="en-US" dirty="0"/>
          </a:p>
        </p:txBody>
      </p:sp>
    </p:spTree>
    <p:extLst>
      <p:ext uri="{BB962C8B-B14F-4D97-AF65-F5344CB8AC3E}">
        <p14:creationId xmlns:p14="http://schemas.microsoft.com/office/powerpoint/2010/main" val="332078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56</a:t>
            </a:fld>
            <a:endParaRPr lang="en-US" dirty="0"/>
          </a:p>
        </p:txBody>
      </p:sp>
    </p:spTree>
    <p:extLst>
      <p:ext uri="{BB962C8B-B14F-4D97-AF65-F5344CB8AC3E}">
        <p14:creationId xmlns:p14="http://schemas.microsoft.com/office/powerpoint/2010/main" val="506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58</a:t>
            </a:fld>
            <a:endParaRPr lang="en-US" dirty="0"/>
          </a:p>
        </p:txBody>
      </p:sp>
    </p:spTree>
    <p:extLst>
      <p:ext uri="{BB962C8B-B14F-4D97-AF65-F5344CB8AC3E}">
        <p14:creationId xmlns:p14="http://schemas.microsoft.com/office/powerpoint/2010/main" val="314909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61</a:t>
            </a:fld>
            <a:endParaRPr lang="en-US" dirty="0"/>
          </a:p>
        </p:txBody>
      </p:sp>
    </p:spTree>
    <p:extLst>
      <p:ext uri="{BB962C8B-B14F-4D97-AF65-F5344CB8AC3E}">
        <p14:creationId xmlns:p14="http://schemas.microsoft.com/office/powerpoint/2010/main" val="212712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70</a:t>
            </a:fld>
            <a:endParaRPr lang="en-US" dirty="0"/>
          </a:p>
        </p:txBody>
      </p:sp>
    </p:spTree>
    <p:extLst>
      <p:ext uri="{BB962C8B-B14F-4D97-AF65-F5344CB8AC3E}">
        <p14:creationId xmlns:p14="http://schemas.microsoft.com/office/powerpoint/2010/main" val="35156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71</a:t>
            </a:fld>
            <a:endParaRPr lang="en-US" dirty="0"/>
          </a:p>
        </p:txBody>
      </p:sp>
    </p:spTree>
    <p:extLst>
      <p:ext uri="{BB962C8B-B14F-4D97-AF65-F5344CB8AC3E}">
        <p14:creationId xmlns:p14="http://schemas.microsoft.com/office/powerpoint/2010/main" val="13407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2C7A9B-6191-465C-A5CB-8C5D0B6CFFEA}" type="slidenum">
              <a:rPr lang="en-US" smtClean="0"/>
              <a:t>72</a:t>
            </a:fld>
            <a:endParaRPr lang="en-US" dirty="0"/>
          </a:p>
        </p:txBody>
      </p:sp>
    </p:spTree>
    <p:extLst>
      <p:ext uri="{BB962C8B-B14F-4D97-AF65-F5344CB8AC3E}">
        <p14:creationId xmlns:p14="http://schemas.microsoft.com/office/powerpoint/2010/main" val="3769415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272F19-86EA-4731-8378-9498F825CB76}" type="datetime1">
              <a:rPr lang="en-US" smtClean="0"/>
              <a:t>11/8/23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35178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2D39C-B99F-4334-AF33-89D3EB7E2D26}" type="datetime1">
              <a:rPr lang="en-US" smtClean="0"/>
              <a:t>11/8/23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400985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2F4652-64A9-405B-8D3E-76A8DA7FD8DD}" type="datetime1">
              <a:rPr lang="en-US" smtClean="0"/>
              <a:t>11/8/23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078921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4480"/>
            <a:ext cx="10515600" cy="898202"/>
          </a:xfrm>
          <a:solidFill>
            <a:schemeClr val="tx2"/>
          </a:solidFill>
        </p:spPr>
        <p:txBody>
          <a:bodyPr>
            <a:normAutofit/>
          </a:bodyPr>
          <a:lstStyle>
            <a:lvl1pPr>
              <a:defRPr sz="3600" b="1">
                <a:solidFill>
                  <a:schemeClr val="bg1"/>
                </a:solidFill>
              </a:defRPr>
            </a:lvl1pPr>
          </a:lstStyle>
          <a:p>
            <a:r>
              <a:rPr lang="en-US" dirty="0"/>
              <a:t>Click to edit</a:t>
            </a:r>
          </a:p>
        </p:txBody>
      </p:sp>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23F810-0947-4B99-95AB-50445555D6BA}" type="datetime1">
              <a:rPr lang="en-US" smtClean="0"/>
              <a:t>11/8/23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cxnSp>
        <p:nvCxnSpPr>
          <p:cNvPr id="7" name="Straight Connector 6">
            <a:extLst>
              <a:ext uri="{FF2B5EF4-FFF2-40B4-BE49-F238E27FC236}">
                <a16:creationId xmlns:a16="http://schemas.microsoft.com/office/drawing/2014/main" id="{ED40CE35-9679-36C4-B5C4-C7B118215F5D}"/>
              </a:ext>
            </a:extLst>
          </p:cNvPr>
          <p:cNvCxnSpPr>
            <a:cxnSpLocks/>
          </p:cNvCxnSpPr>
          <p:nvPr userDrawn="1"/>
        </p:nvCxnSpPr>
        <p:spPr>
          <a:xfrm flipV="1">
            <a:off x="838200" y="980388"/>
            <a:ext cx="10515600"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1000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0CB228-8E97-4B64-8267-5160D76202A1}" type="datetime1">
              <a:rPr lang="en-US" smtClean="0"/>
              <a:t>11/8/23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42197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10CE47-B89F-4720-B053-E72563FF1E06}" type="datetime1">
              <a:rPr lang="en-US" smtClean="0"/>
              <a:t>11/8/23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1992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4FDA16-046E-4081-B96D-24424871DD9C}" type="datetime1">
              <a:rPr lang="en-US" smtClean="0"/>
              <a:t>11/8/23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3602482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CC377D-D984-4997-A4C5-3B3DD23AFDFC}" type="datetime1">
              <a:rPr lang="en-US" smtClean="0"/>
              <a:t>11/8/23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96837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12F2A-4279-4ED1-8C8B-0F667552B999}" type="datetime1">
              <a:rPr lang="en-US" smtClean="0"/>
              <a:t>11/8/23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84F86B3-D3F4-4BE8-8D92-1FAB04CE9786}" type="slidenum">
              <a:rPr lang="en-US" smtClean="0"/>
              <a:t>‹#›</a:t>
            </a:fld>
            <a:endParaRPr lang="en-US" dirty="0"/>
          </a:p>
        </p:txBody>
      </p:sp>
      <p:sp>
        <p:nvSpPr>
          <p:cNvPr id="5" name="Title 1">
            <a:extLst>
              <a:ext uri="{FF2B5EF4-FFF2-40B4-BE49-F238E27FC236}">
                <a16:creationId xmlns:a16="http://schemas.microsoft.com/office/drawing/2014/main" id="{F10E6382-F9CF-6A85-9BA6-1FE94A5E83CC}"/>
              </a:ext>
            </a:extLst>
          </p:cNvPr>
          <p:cNvSpPr>
            <a:spLocks noGrp="1"/>
          </p:cNvSpPr>
          <p:nvPr>
            <p:ph type="ctrTitle" hasCustomPrompt="1"/>
          </p:nvPr>
        </p:nvSpPr>
        <p:spPr>
          <a:xfrm>
            <a:off x="1524000" y="2235200"/>
            <a:ext cx="9144000" cy="2387600"/>
          </a:xfrm>
          <a:solidFill>
            <a:schemeClr val="tx2"/>
          </a:solidFill>
        </p:spPr>
        <p:txBody>
          <a:bodyPr/>
          <a:lstStyle>
            <a:lvl1pPr algn="ctr">
              <a:defRPr/>
            </a:lvl1pPr>
          </a:lstStyle>
          <a:p>
            <a:r>
              <a:rPr lang="en-US" b="1" dirty="0" err="1">
                <a:solidFill>
                  <a:schemeClr val="bg1"/>
                </a:solidFill>
              </a:rPr>
              <a:t>WeeK</a:t>
            </a:r>
            <a:r>
              <a:rPr lang="en-US" b="1" dirty="0">
                <a:solidFill>
                  <a:schemeClr val="bg1"/>
                </a:solidFill>
              </a:rPr>
              <a:t>-XX</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526366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70131E0-BB71-4434-A77D-FCACED923C7A}" type="datetime1">
              <a:rPr lang="en-US" smtClean="0"/>
              <a:t>11/8/23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5594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6CBEE7-F91A-4C39-AAE5-7F589E049073}" type="datetime1">
              <a:rPr lang="en-US" smtClean="0"/>
              <a:t>11/8/23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84F86B3-D3F4-4BE8-8D92-1FAB04CE9786}" type="slidenum">
              <a:rPr lang="en-US" smtClean="0"/>
              <a:t>‹#›</a:t>
            </a:fld>
            <a:endParaRPr lang="en-US" dirty="0"/>
          </a:p>
        </p:txBody>
      </p:sp>
    </p:spTree>
    <p:extLst>
      <p:ext uri="{BB962C8B-B14F-4D97-AF65-F5344CB8AC3E}">
        <p14:creationId xmlns:p14="http://schemas.microsoft.com/office/powerpoint/2010/main" val="282246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561"/>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336124"/>
            <a:ext cx="10515600" cy="48408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B99F0-F6A5-4848-9B70-6472A6AF9527}" type="datetime1">
              <a:rPr lang="en-US" smtClean="0"/>
              <a:t>11/8/23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4F86B3-D3F4-4BE8-8D92-1FAB04CE9786}" type="slidenum">
              <a:rPr lang="en-US" smtClean="0"/>
              <a:t>‹#›</a:t>
            </a:fld>
            <a:endParaRPr lang="en-US" dirty="0"/>
          </a:p>
        </p:txBody>
      </p:sp>
    </p:spTree>
    <p:extLst>
      <p:ext uri="{BB962C8B-B14F-4D97-AF65-F5344CB8AC3E}">
        <p14:creationId xmlns:p14="http://schemas.microsoft.com/office/powerpoint/2010/main" val="38949787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16/j.jbankfin.2017.12.002"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ass.gov/lists/data-breach-repor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aslaman@gmu.edu"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0A3A6D-04E0-9009-438F-4828E90B46C8}"/>
              </a:ext>
            </a:extLst>
          </p:cNvPr>
          <p:cNvSpPr txBox="1">
            <a:spLocks/>
          </p:cNvSpPr>
          <p:nvPr/>
        </p:nvSpPr>
        <p:spPr>
          <a:xfrm>
            <a:off x="2045677" y="924870"/>
            <a:ext cx="8100646" cy="2504130"/>
          </a:xfrm>
          <a:prstGeom prst="rect">
            <a:avLst/>
          </a:prstGeom>
          <a:solidFill>
            <a:schemeClr val="tx2"/>
          </a:solidFill>
          <a:ln w="146050">
            <a:solidFill>
              <a:schemeClr val="tx2"/>
            </a:solidFill>
          </a:ln>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chemeClr val="bg1"/>
                </a:solidFill>
              </a:rPr>
              <a:t>Predicting Data Breaches with Machine Learning: A Focus on Data Type and Vulnerabilities</a:t>
            </a:r>
          </a:p>
        </p:txBody>
      </p:sp>
      <p:sp>
        <p:nvSpPr>
          <p:cNvPr id="3" name="Subtitle 2">
            <a:extLst>
              <a:ext uri="{FF2B5EF4-FFF2-40B4-BE49-F238E27FC236}">
                <a16:creationId xmlns:a16="http://schemas.microsoft.com/office/drawing/2014/main" id="{8AF2F45E-2E8C-AFD6-C50D-41B62E74185D}"/>
              </a:ext>
            </a:extLst>
          </p:cNvPr>
          <p:cNvSpPr>
            <a:spLocks noGrp="1"/>
          </p:cNvSpPr>
          <p:nvPr>
            <p:ph type="subTitle" idx="1"/>
          </p:nvPr>
        </p:nvSpPr>
        <p:spPr>
          <a:xfrm>
            <a:off x="1524000" y="3602037"/>
            <a:ext cx="9144000" cy="2133599"/>
          </a:xfrm>
        </p:spPr>
        <p:txBody>
          <a:bodyPr>
            <a:normAutofit lnSpcReduction="10000"/>
          </a:bodyPr>
          <a:lstStyle/>
          <a:p>
            <a:r>
              <a:rPr lang="en-US" b="1" dirty="0"/>
              <a:t>Yuta Sugiyama</a:t>
            </a:r>
          </a:p>
          <a:p>
            <a:r>
              <a:rPr lang="en-US" b="1" dirty="0"/>
              <a:t>WK01-WK12</a:t>
            </a:r>
          </a:p>
          <a:p>
            <a:r>
              <a:rPr lang="en-US" dirty="0"/>
              <a:t>Revision 2023.11.7</a:t>
            </a:r>
          </a:p>
          <a:p>
            <a:endParaRPr lang="en-US" dirty="0"/>
          </a:p>
          <a:p>
            <a:r>
              <a:rPr lang="en-US" b="1" dirty="0"/>
              <a:t>CDS-492 | Fall 2023 | Dr. Slamani</a:t>
            </a:r>
          </a:p>
        </p:txBody>
      </p:sp>
    </p:spTree>
    <p:extLst>
      <p:ext uri="{BB962C8B-B14F-4D97-AF65-F5344CB8AC3E}">
        <p14:creationId xmlns:p14="http://schemas.microsoft.com/office/powerpoint/2010/main" val="165022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5389140"/>
          </a:xfrm>
        </p:spPr>
        <p:txBody>
          <a:bodyPr>
            <a:normAutofit fontScale="92500" lnSpcReduction="10000"/>
          </a:bodyPr>
          <a:lstStyle/>
          <a:p>
            <a:r>
              <a:rPr lang="en-US" dirty="0"/>
              <a:t>WK02 – Review/revise work from previous week(s)</a:t>
            </a:r>
          </a:p>
          <a:p>
            <a:pPr lvl="1"/>
            <a:r>
              <a:rPr lang="en-US" dirty="0"/>
              <a:t>Summary of changes</a:t>
            </a:r>
          </a:p>
          <a:p>
            <a:r>
              <a:rPr lang="en-US" dirty="0"/>
              <a:t>WK02 – Literature review Paper 2</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r>
              <a:rPr lang="en-US" dirty="0"/>
              <a:t>WK02 - Literature review Paper 3</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10</a:t>
            </a:fld>
            <a:endParaRPr lang="en-US" dirty="0"/>
          </a:p>
        </p:txBody>
      </p:sp>
    </p:spTree>
    <p:extLst>
      <p:ext uri="{BB962C8B-B14F-4D97-AF65-F5344CB8AC3E}">
        <p14:creationId xmlns:p14="http://schemas.microsoft.com/office/powerpoint/2010/main" val="1518894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Random Forest </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err="1"/>
              <a:t>n_estimators</a:t>
            </a:r>
            <a:r>
              <a:rPr lang="en-US" sz="1200" dirty="0"/>
              <a:t> is at 100.</a:t>
            </a:r>
          </a:p>
          <a:p>
            <a:pPr marL="457200" lvl="1" indent="0">
              <a:spcBef>
                <a:spcPts val="0"/>
              </a:spcBef>
              <a:spcAft>
                <a:spcPts val="600"/>
              </a:spcAft>
              <a:buNone/>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random forest classifier to predict whether data breaches are "organized" based on a Boolean operation of selected features. It aims to provide a binary classification of data breaches to understand the factors influencing their occurrence. It calculates accuracy, precision, recall, F1-score, and ROC-AUC, a classification report, and a confusion matrix to evaluate performance.</a:t>
            </a:r>
          </a:p>
          <a:p>
            <a:pPr marL="457200" lvl="1" indent="0">
              <a:spcBef>
                <a:spcPts val="0"/>
              </a:spcBef>
              <a:spcAft>
                <a:spcPts val="600"/>
              </a:spcAft>
              <a:buNone/>
            </a:pPr>
            <a:r>
              <a:rPr lang="en-US" sz="1200" dirty="0"/>
              <a:t> </a:t>
            </a:r>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high precision, recall, F1-score, a clear distinction between true positive and true negative predictions in the confusion matrix.</a:t>
            </a:r>
          </a:p>
          <a:p>
            <a:pPr lvl="1">
              <a:spcBef>
                <a:spcPts val="0"/>
              </a:spcBef>
              <a:spcAft>
                <a:spcPts val="600"/>
              </a:spcAft>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84.92%, which is a reasonably high accuracy score.</a:t>
            </a:r>
          </a:p>
          <a:p>
            <a:pPr lvl="1">
              <a:spcBef>
                <a:spcPts val="0"/>
              </a:spcBef>
              <a:spcAft>
                <a:spcPts val="600"/>
              </a:spcAft>
            </a:pPr>
            <a:r>
              <a:rPr lang="en-US" sz="1200" dirty="0"/>
              <a:t>Classification Report: The classification report shows high precision, recall, and F1-score for the class '1' (data breaches). However, for class '0' (non-data breaches), precision, recall, and F1-score are all 0.00.</a:t>
            </a:r>
          </a:p>
          <a:p>
            <a:pPr lvl="1">
              <a:spcBef>
                <a:spcPts val="0"/>
              </a:spcBef>
              <a:spcAft>
                <a:spcPts val="600"/>
              </a:spcAft>
            </a:pPr>
            <a:r>
              <a:rPr lang="en-US" sz="1200" dirty="0"/>
              <a:t>Confusion Matrix: The confusion matrix indicates that the model correctly identifies all 'Organized' cases (data breaches) but does not recognize any 'Not Organized' cases (non-data breaches).</a:t>
            </a:r>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100</a:t>
            </a:fld>
            <a:endParaRPr lang="en-US" dirty="0"/>
          </a:p>
        </p:txBody>
      </p:sp>
    </p:spTree>
    <p:extLst>
      <p:ext uri="{BB962C8B-B14F-4D97-AF65-F5344CB8AC3E}">
        <p14:creationId xmlns:p14="http://schemas.microsoft.com/office/powerpoint/2010/main" val="39473914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101</a:t>
            </a:fld>
            <a:endParaRPr lang="en-US" dirty="0"/>
          </a:p>
        </p:txBody>
      </p:sp>
      <p:pic>
        <p:nvPicPr>
          <p:cNvPr id="6" name="Picture 5">
            <a:extLst>
              <a:ext uri="{FF2B5EF4-FFF2-40B4-BE49-F238E27FC236}">
                <a16:creationId xmlns:a16="http://schemas.microsoft.com/office/drawing/2014/main" id="{1F1A0B5E-35A3-B7F5-A038-BF7D18EF92F8}"/>
              </a:ext>
            </a:extLst>
          </p:cNvPr>
          <p:cNvPicPr>
            <a:picLocks noChangeAspect="1"/>
          </p:cNvPicPr>
          <p:nvPr/>
        </p:nvPicPr>
        <p:blipFill>
          <a:blip r:embed="rId2"/>
          <a:stretch>
            <a:fillRect/>
          </a:stretch>
        </p:blipFill>
        <p:spPr>
          <a:xfrm>
            <a:off x="31530" y="2227638"/>
            <a:ext cx="4118785" cy="3045732"/>
          </a:xfrm>
          <a:prstGeom prst="rect">
            <a:avLst/>
          </a:prstGeom>
        </p:spPr>
      </p:pic>
      <p:pic>
        <p:nvPicPr>
          <p:cNvPr id="7" name="Picture 6">
            <a:extLst>
              <a:ext uri="{FF2B5EF4-FFF2-40B4-BE49-F238E27FC236}">
                <a16:creationId xmlns:a16="http://schemas.microsoft.com/office/drawing/2014/main" id="{6F865AEB-23A5-F73E-1DB0-2F1DB128ABE9}"/>
              </a:ext>
            </a:extLst>
          </p:cNvPr>
          <p:cNvPicPr>
            <a:picLocks noChangeAspect="1"/>
          </p:cNvPicPr>
          <p:nvPr/>
        </p:nvPicPr>
        <p:blipFill>
          <a:blip r:embed="rId3"/>
          <a:stretch>
            <a:fillRect/>
          </a:stretch>
        </p:blipFill>
        <p:spPr>
          <a:xfrm>
            <a:off x="8073214" y="2227637"/>
            <a:ext cx="3954429" cy="3069577"/>
          </a:xfrm>
          <a:prstGeom prst="rect">
            <a:avLst/>
          </a:prstGeom>
        </p:spPr>
      </p:pic>
      <p:pic>
        <p:nvPicPr>
          <p:cNvPr id="8" name="Picture 7">
            <a:extLst>
              <a:ext uri="{FF2B5EF4-FFF2-40B4-BE49-F238E27FC236}">
                <a16:creationId xmlns:a16="http://schemas.microsoft.com/office/drawing/2014/main" id="{34F7B1AF-1EDA-6D29-32CD-CFE87DD744BB}"/>
              </a:ext>
            </a:extLst>
          </p:cNvPr>
          <p:cNvPicPr>
            <a:picLocks noChangeAspect="1"/>
          </p:cNvPicPr>
          <p:nvPr/>
        </p:nvPicPr>
        <p:blipFill>
          <a:blip r:embed="rId4"/>
          <a:stretch>
            <a:fillRect/>
          </a:stretch>
        </p:blipFill>
        <p:spPr>
          <a:xfrm>
            <a:off x="4118785" y="2227637"/>
            <a:ext cx="3954429" cy="3069577"/>
          </a:xfrm>
          <a:prstGeom prst="rect">
            <a:avLst/>
          </a:prstGeom>
        </p:spPr>
      </p:pic>
    </p:spTree>
    <p:extLst>
      <p:ext uri="{BB962C8B-B14F-4D97-AF65-F5344CB8AC3E}">
        <p14:creationId xmlns:p14="http://schemas.microsoft.com/office/powerpoint/2010/main" val="6276358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Confusion Matrix: The confusion matrix indicates that the model correctly identifies all 'Organized' cases (data breaches) but does not recognize any 'Not Organized' cases (non-data breaches).</a:t>
            </a:r>
          </a:p>
          <a:p>
            <a:pPr lvl="1">
              <a:lnSpc>
                <a:spcPct val="150000"/>
              </a:lnSpc>
              <a:spcBef>
                <a:spcPts val="0"/>
              </a:spcBef>
              <a:spcAft>
                <a:spcPts val="600"/>
              </a:spcAft>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2’s performance is imbalanced, because it strongly favors correctly predicting data breaches but completely fails to identify non-data breaches.</a:t>
            </a: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102</a:t>
            </a:fld>
            <a:endParaRPr lang="en-US" dirty="0"/>
          </a:p>
        </p:txBody>
      </p:sp>
    </p:spTree>
    <p:extLst>
      <p:ext uri="{BB962C8B-B14F-4D97-AF65-F5344CB8AC3E}">
        <p14:creationId xmlns:p14="http://schemas.microsoft.com/office/powerpoint/2010/main" val="34490921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103</a:t>
            </a:fld>
            <a:endParaRPr lang="en-US" dirty="0"/>
          </a:p>
        </p:txBody>
      </p:sp>
    </p:spTree>
    <p:extLst>
      <p:ext uri="{BB962C8B-B14F-4D97-AF65-F5344CB8AC3E}">
        <p14:creationId xmlns:p14="http://schemas.microsoft.com/office/powerpoint/2010/main" val="4223202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2)</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104</a:t>
            </a:fld>
            <a:endParaRPr lang="en-US" dirty="0"/>
          </a:p>
        </p:txBody>
      </p:sp>
    </p:spTree>
    <p:extLst>
      <p:ext uri="{BB962C8B-B14F-4D97-AF65-F5344CB8AC3E}">
        <p14:creationId xmlns:p14="http://schemas.microsoft.com/office/powerpoint/2010/main" val="1836513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fontScale="92500"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Decision Tree</a:t>
            </a:r>
          </a:p>
          <a:p>
            <a:pPr lvl="1">
              <a:spcBef>
                <a:spcPts val="0"/>
              </a:spcBef>
              <a:spcAft>
                <a:spcPts val="600"/>
              </a:spcAft>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at 50.</a:t>
            </a:r>
          </a:p>
          <a:p>
            <a:pPr lvl="1">
              <a:spcBef>
                <a:spcPts val="0"/>
              </a:spcBef>
              <a:spcAft>
                <a:spcPts val="600"/>
              </a:spcAft>
            </a:pPr>
            <a:r>
              <a:rPr lang="en-US" sz="1200" dirty="0"/>
              <a:t>Max depth for the Decision Tree at 5.</a:t>
            </a:r>
          </a:p>
          <a:p>
            <a:pPr lvl="1">
              <a:spcBef>
                <a:spcPts val="0"/>
              </a:spcBef>
              <a:spcAft>
                <a:spcPts val="600"/>
              </a:spcAft>
            </a:pPr>
            <a:r>
              <a:rPr lang="en-US" sz="1200" dirty="0"/>
              <a:t>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does your code model</a:t>
            </a:r>
          </a:p>
          <a:p>
            <a:pPr lvl="1">
              <a:spcBef>
                <a:spcPts val="0"/>
              </a:spcBef>
              <a:spcAft>
                <a:spcPts val="600"/>
              </a:spcAft>
            </a:pPr>
            <a:r>
              <a:rPr lang="en-US" sz="1200" dirty="0"/>
              <a:t>This model uses a decision tree classifier to predict whether data breaches occur at the reporting entity. It also includes feature engineering by converting dates and one-hot encoding and visualizes the decision tree.</a:t>
            </a:r>
          </a:p>
          <a:p>
            <a:pPr marL="457200" lvl="1" indent="0">
              <a:spcBef>
                <a:spcPts val="0"/>
              </a:spcBef>
              <a:spcAft>
                <a:spcPts val="600"/>
              </a:spcAft>
              <a:buNone/>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achieves an accuracy of approximately 90.38%, which is a high accuracy score.</a:t>
            </a:r>
          </a:p>
          <a:p>
            <a:pPr lvl="1">
              <a:spcBef>
                <a:spcPts val="0"/>
              </a:spcBef>
              <a:spcAft>
                <a:spcPts val="600"/>
              </a:spcAft>
            </a:pPr>
            <a:r>
              <a:rPr lang="en-US" sz="1200" dirty="0"/>
              <a:t>Precision: The precision score is 0.8085, indicating that when the model predicts a data breach, it is correct approximately 80.85% of the time.</a:t>
            </a:r>
          </a:p>
          <a:p>
            <a:pPr lvl="1">
              <a:spcBef>
                <a:spcPts val="0"/>
              </a:spcBef>
              <a:spcAft>
                <a:spcPts val="600"/>
              </a:spcAft>
            </a:pPr>
            <a:r>
              <a:rPr lang="en-US" sz="1200" dirty="0"/>
              <a:t>Recall: The recall score is 0.9055, which suggests that the model effectively captures about 90.55% of the actual data breach cases.</a:t>
            </a:r>
          </a:p>
          <a:p>
            <a:pPr lvl="1">
              <a:spcBef>
                <a:spcPts val="0"/>
              </a:spcBef>
              <a:spcAft>
                <a:spcPts val="600"/>
              </a:spcAft>
            </a:pPr>
            <a:r>
              <a:rPr lang="en-US" sz="1200" dirty="0"/>
              <a:t>F1 Score: The F1 score is 0.8543, indicating a balanced performance that considers both precision and recall.</a:t>
            </a:r>
          </a:p>
          <a:p>
            <a:pPr lvl="1">
              <a:spcBef>
                <a:spcPts val="0"/>
              </a:spcBef>
              <a:spcAft>
                <a:spcPts val="600"/>
              </a:spcAft>
            </a:pPr>
            <a:r>
              <a:rPr lang="en-US" sz="1200" dirty="0"/>
              <a:t>Classification Report: The classification report shows high precision, recall, and F1 score for both "False" (non-data breach) and "True" (data breach) classes.</a:t>
            </a:r>
          </a:p>
          <a:p>
            <a:pPr lvl="1">
              <a:spcBef>
                <a:spcPts val="0"/>
              </a:spcBef>
              <a:spcAft>
                <a:spcPts val="600"/>
              </a:spcAft>
            </a:pPr>
            <a:r>
              <a:rPr lang="en-US" sz="1200" dirty="0"/>
              <a:t>Decision Tree Visualization</a:t>
            </a:r>
          </a:p>
          <a:p>
            <a:pPr lvl="1">
              <a:spcBef>
                <a:spcPts val="0"/>
              </a:spcBef>
              <a:spcAft>
                <a:spcPts val="600"/>
              </a:spcAft>
            </a:pPr>
            <a:endParaRPr lang="en-US" sz="1600" dirty="0"/>
          </a:p>
          <a:p>
            <a:pPr lvl="1">
              <a:spcBef>
                <a:spcPts val="0"/>
              </a:spcBef>
              <a:spcAft>
                <a:spcPts val="600"/>
              </a:spcAft>
            </a:pPr>
            <a:endParaRPr lang="en-US" sz="16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105</a:t>
            </a:fld>
            <a:endParaRPr lang="en-US" dirty="0"/>
          </a:p>
        </p:txBody>
      </p:sp>
    </p:spTree>
    <p:extLst>
      <p:ext uri="{BB962C8B-B14F-4D97-AF65-F5344CB8AC3E}">
        <p14:creationId xmlns:p14="http://schemas.microsoft.com/office/powerpoint/2010/main" val="372737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106</a:t>
            </a:fld>
            <a:endParaRPr lang="en-US" dirty="0"/>
          </a:p>
        </p:txBody>
      </p:sp>
      <p:pic>
        <p:nvPicPr>
          <p:cNvPr id="8" name="Picture 7">
            <a:extLst>
              <a:ext uri="{FF2B5EF4-FFF2-40B4-BE49-F238E27FC236}">
                <a16:creationId xmlns:a16="http://schemas.microsoft.com/office/drawing/2014/main" id="{83A5A3BA-E7BD-C254-8872-4C95CAD1A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5495"/>
            <a:ext cx="12260112" cy="2047009"/>
          </a:xfrm>
          <a:prstGeom prst="rect">
            <a:avLst/>
          </a:prstGeom>
        </p:spPr>
      </p:pic>
    </p:spTree>
    <p:extLst>
      <p:ext uri="{BB962C8B-B14F-4D97-AF65-F5344CB8AC3E}">
        <p14:creationId xmlns:p14="http://schemas.microsoft.com/office/powerpoint/2010/main" val="22838693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The model achieves an accuracy of approximately 84.92%, which is a reasonably high accuracy score.</a:t>
            </a:r>
          </a:p>
          <a:p>
            <a:pPr lvl="1">
              <a:lnSpc>
                <a:spcPct val="150000"/>
              </a:lnSpc>
              <a:spcBef>
                <a:spcPts val="0"/>
              </a:spcBef>
              <a:spcAft>
                <a:spcPts val="600"/>
              </a:spcAft>
            </a:pPr>
            <a:r>
              <a:rPr lang="en-US" sz="1100" dirty="0"/>
              <a:t>Classification Report: The classification report shows high precision, recall, and F1-score for the class '1' (data breaches). However, for class '0' (non-data breaches), precision, recall, and F1-score are all 0.00.</a:t>
            </a:r>
          </a:p>
          <a:p>
            <a:pPr lvl="1">
              <a:lnSpc>
                <a:spcPct val="150000"/>
              </a:lnSpc>
              <a:spcBef>
                <a:spcPts val="0"/>
              </a:spcBef>
              <a:spcAft>
                <a:spcPts val="600"/>
              </a:spcAft>
            </a:pPr>
            <a:r>
              <a:rPr lang="en-US" sz="1100" dirty="0"/>
              <a:t>A large decision tree</a:t>
            </a:r>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3 performs very well, achieving high accuracy, precision, recall, and F1 score. It seems to effectively predict both data breaches and non-data breach cases. </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107</a:t>
            </a:fld>
            <a:endParaRPr lang="en-US" dirty="0"/>
          </a:p>
        </p:txBody>
      </p:sp>
    </p:spTree>
    <p:extLst>
      <p:ext uri="{BB962C8B-B14F-4D97-AF65-F5344CB8AC3E}">
        <p14:creationId xmlns:p14="http://schemas.microsoft.com/office/powerpoint/2010/main" val="209788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108</a:t>
            </a:fld>
            <a:endParaRPr lang="en-US" dirty="0"/>
          </a:p>
        </p:txBody>
      </p:sp>
    </p:spTree>
    <p:extLst>
      <p:ext uri="{BB962C8B-B14F-4D97-AF65-F5344CB8AC3E}">
        <p14:creationId xmlns:p14="http://schemas.microsoft.com/office/powerpoint/2010/main" val="31184863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r>
              <a:rPr lang="en-US" sz="1400" dirty="0"/>
              <a:t>Get rid of “Unnamed” variables and any other variables that will affect the result</a:t>
            </a:r>
          </a:p>
          <a:p>
            <a:pPr lvl="1">
              <a:lnSpc>
                <a:spcPct val="150000"/>
              </a:lnSpc>
              <a:spcBef>
                <a:spcPts val="0"/>
              </a:spcBef>
              <a:spcAft>
                <a:spcPts val="600"/>
              </a:spcAft>
            </a:pPr>
            <a:r>
              <a:rPr lang="en-US" sz="1400" dirty="0"/>
              <a:t>Fine-tuning hyperparameters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Cleaner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3)</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109</a:t>
            </a:fld>
            <a:endParaRPr lang="en-US" dirty="0"/>
          </a:p>
        </p:txBody>
      </p:sp>
    </p:spTree>
    <p:extLst>
      <p:ext uri="{BB962C8B-B14F-4D97-AF65-F5344CB8AC3E}">
        <p14:creationId xmlns:p14="http://schemas.microsoft.com/office/powerpoint/2010/main" val="2882147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Splitting up information about the topic chosen to discuss the background, benefits, and any foreseeable issues.</a:t>
            </a:r>
          </a:p>
          <a:p>
            <a:pPr lvl="1"/>
            <a:endParaRPr lang="en-US" dirty="0"/>
          </a:p>
          <a:p>
            <a:pPr lvl="1"/>
            <a:r>
              <a:rPr lang="en-US" dirty="0"/>
              <a:t>Elaborations on each topic category</a:t>
            </a:r>
          </a:p>
          <a:p>
            <a:pPr lvl="1"/>
            <a:endParaRPr lang="en-US" dirty="0"/>
          </a:p>
          <a:p>
            <a:pPr lvl="1"/>
            <a:r>
              <a:rPr lang="en-US" dirty="0"/>
              <a:t>Addition of diagrams and pictures</a:t>
            </a:r>
          </a:p>
          <a:p>
            <a:pPr lvl="1"/>
            <a:endParaRPr lang="en-US" dirty="0"/>
          </a:p>
          <a:p>
            <a:pPr lvl="1"/>
            <a:r>
              <a:rPr lang="en-US" dirty="0"/>
              <a:t>Literature Review slides</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a:t>
            </a:fld>
            <a:endParaRPr lang="en-US" dirty="0"/>
          </a:p>
        </p:txBody>
      </p:sp>
    </p:spTree>
    <p:extLst>
      <p:ext uri="{BB962C8B-B14F-4D97-AF65-F5344CB8AC3E}">
        <p14:creationId xmlns:p14="http://schemas.microsoft.com/office/powerpoint/2010/main" val="25875641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- 09</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110</a:t>
            </a:fld>
            <a:endParaRPr lang="en-US" dirty="0"/>
          </a:p>
        </p:txBody>
      </p:sp>
    </p:spTree>
    <p:extLst>
      <p:ext uri="{BB962C8B-B14F-4D97-AF65-F5344CB8AC3E}">
        <p14:creationId xmlns:p14="http://schemas.microsoft.com/office/powerpoint/2010/main" val="12179381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a:t>
            </a:r>
          </a:p>
          <a:p>
            <a:pPr lvl="1"/>
            <a:r>
              <a:rPr lang="en-US" dirty="0"/>
              <a:t>EDA plot 2 is now has the correct bin size, so there are no ”missing” data in years.</a:t>
            </a:r>
          </a:p>
          <a:p>
            <a:pPr lvl="1"/>
            <a:r>
              <a:rPr lang="en-US" dirty="0"/>
              <a:t>Research question 2 was re-evaluated.</a:t>
            </a:r>
          </a:p>
          <a:p>
            <a:pPr lvl="1"/>
            <a:r>
              <a:rPr lang="en-US" dirty="0"/>
              <a:t>Models are now one model which will answer all 3 questions and reach the objectives given.</a:t>
            </a:r>
          </a:p>
          <a:p>
            <a:pPr lvl="1"/>
            <a:r>
              <a:rPr lang="en-US" dirty="0"/>
              <a:t>Outlier detection and handling decided.</a:t>
            </a:r>
          </a:p>
          <a:p>
            <a:pPr lvl="1"/>
            <a:r>
              <a:rPr lang="en-US" dirty="0"/>
              <a:t>NLP Algorithm fixed to be in one category rather than having a lot of different categories.</a:t>
            </a:r>
          </a:p>
          <a:p>
            <a:pPr lvl="1"/>
            <a:r>
              <a:rPr lang="en-US" dirty="0"/>
              <a:t>Output and Input designated in model</a:t>
            </a:r>
          </a:p>
          <a:p>
            <a:pPr lvl="1"/>
            <a:r>
              <a:rPr lang="en-US" dirty="0"/>
              <a:t>Output graphs are given</a:t>
            </a:r>
          </a:p>
          <a:p>
            <a:pPr lvl="1"/>
            <a:r>
              <a:rPr lang="en-US" dirty="0"/>
              <a:t>Percentages added to confusion matrix</a:t>
            </a:r>
          </a:p>
          <a:p>
            <a:pPr lvl="1"/>
            <a:r>
              <a:rPr lang="en-US" dirty="0"/>
              <a:t>Breach Type Description with the class “undefined” dropped due to being equivalent to null data.</a:t>
            </a:r>
          </a:p>
          <a:p>
            <a:pPr marL="457200" lvl="1" indent="0">
              <a:buNone/>
            </a:pPr>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111</a:t>
            </a:fld>
            <a:endParaRPr lang="en-US" dirty="0"/>
          </a:p>
        </p:txBody>
      </p:sp>
    </p:spTree>
    <p:extLst>
      <p:ext uri="{BB962C8B-B14F-4D97-AF65-F5344CB8AC3E}">
        <p14:creationId xmlns:p14="http://schemas.microsoft.com/office/powerpoint/2010/main" val="21612194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NLP algorithm</a:t>
            </a:r>
          </a:p>
          <a:p>
            <a:pPr lvl="2"/>
            <a:r>
              <a:rPr lang="en-US" dirty="0"/>
              <a:t> Organizations are fixed to only </a:t>
            </a:r>
            <a:r>
              <a:rPr lang="en-US" u="sng" dirty="0"/>
              <a:t>one</a:t>
            </a:r>
            <a:r>
              <a:rPr lang="en-US" dirty="0"/>
              <a:t> category</a:t>
            </a:r>
          </a:p>
          <a:p>
            <a:pPr lvl="2"/>
            <a:r>
              <a:rPr lang="en-US" dirty="0"/>
              <a:t> Expanded to have many other types of organizations</a:t>
            </a:r>
          </a:p>
          <a:p>
            <a:pPr lvl="2"/>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112</a:t>
            </a:fld>
            <a:endParaRPr lang="en-US" dirty="0"/>
          </a:p>
        </p:txBody>
      </p:sp>
    </p:spTree>
    <p:extLst>
      <p:ext uri="{BB962C8B-B14F-4D97-AF65-F5344CB8AC3E}">
        <p14:creationId xmlns:p14="http://schemas.microsoft.com/office/powerpoint/2010/main" val="17844635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5514821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114</a:t>
            </a:fld>
            <a:endParaRPr lang="en-US" dirty="0"/>
          </a:p>
        </p:txBody>
      </p:sp>
      <p:pic>
        <p:nvPicPr>
          <p:cNvPr id="6" name="Picture 5">
            <a:extLst>
              <a:ext uri="{FF2B5EF4-FFF2-40B4-BE49-F238E27FC236}">
                <a16:creationId xmlns:a16="http://schemas.microsoft.com/office/drawing/2014/main" id="{BB0F74B5-6BC8-B0E8-68D8-56934916557F}"/>
              </a:ext>
            </a:extLst>
          </p:cNvPr>
          <p:cNvPicPr>
            <a:picLocks noChangeAspect="1"/>
          </p:cNvPicPr>
          <p:nvPr/>
        </p:nvPicPr>
        <p:blipFill rotWithShape="1">
          <a:blip r:embed="rId2">
            <a:extLst>
              <a:ext uri="{28A0092B-C50C-407E-A947-70E740481C1C}">
                <a14:useLocalDpi xmlns:a14="http://schemas.microsoft.com/office/drawing/2010/main" val="0"/>
              </a:ext>
            </a:extLst>
          </a:blip>
          <a:srcRect l="2381" r="2210" b="16932"/>
          <a:stretch/>
        </p:blipFill>
        <p:spPr>
          <a:xfrm>
            <a:off x="328221" y="1305573"/>
            <a:ext cx="11535557" cy="4620894"/>
          </a:xfrm>
          <a:prstGeom prst="rect">
            <a:avLst/>
          </a:prstGeom>
        </p:spPr>
      </p:pic>
    </p:spTree>
    <p:extLst>
      <p:ext uri="{BB962C8B-B14F-4D97-AF65-F5344CB8AC3E}">
        <p14:creationId xmlns:p14="http://schemas.microsoft.com/office/powerpoint/2010/main" val="41965716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WK09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115</a:t>
            </a:fld>
            <a:endParaRPr lang="en-US" dirty="0"/>
          </a:p>
        </p:txBody>
      </p:sp>
      <p:pic>
        <p:nvPicPr>
          <p:cNvPr id="6" name="Picture 5">
            <a:extLst>
              <a:ext uri="{FF2B5EF4-FFF2-40B4-BE49-F238E27FC236}">
                <a16:creationId xmlns:a16="http://schemas.microsoft.com/office/drawing/2014/main" id="{BFF3D676-EB64-1E20-A768-527A1F4BE3E5}"/>
              </a:ext>
            </a:extLst>
          </p:cNvPr>
          <p:cNvPicPr>
            <a:picLocks noChangeAspect="1"/>
          </p:cNvPicPr>
          <p:nvPr/>
        </p:nvPicPr>
        <p:blipFill rotWithShape="1">
          <a:blip r:embed="rId2">
            <a:extLst>
              <a:ext uri="{28A0092B-C50C-407E-A947-70E740481C1C}">
                <a14:useLocalDpi xmlns:a14="http://schemas.microsoft.com/office/drawing/2010/main" val="0"/>
              </a:ext>
            </a:extLst>
          </a:blip>
          <a:srcRect l="1698" t="2573" r="1745" b="15894"/>
          <a:stretch/>
        </p:blipFill>
        <p:spPr>
          <a:xfrm>
            <a:off x="138980" y="1743889"/>
            <a:ext cx="11914039" cy="3370222"/>
          </a:xfrm>
          <a:prstGeom prst="rect">
            <a:avLst/>
          </a:prstGeom>
        </p:spPr>
      </p:pic>
    </p:spTree>
    <p:extLst>
      <p:ext uri="{BB962C8B-B14F-4D97-AF65-F5344CB8AC3E}">
        <p14:creationId xmlns:p14="http://schemas.microsoft.com/office/powerpoint/2010/main" val="17639563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800" dirty="0"/>
              <a:t> Outlier Detection and Handling</a:t>
            </a:r>
          </a:p>
          <a:p>
            <a:pPr lvl="1">
              <a:spcBef>
                <a:spcPts val="0"/>
              </a:spcBef>
              <a:spcAft>
                <a:spcPts val="600"/>
              </a:spcAft>
            </a:pPr>
            <a:r>
              <a:rPr lang="en-US" dirty="0"/>
              <a:t>Decided to ultimately delete these outliers as they effect the output of the model negatively</a:t>
            </a:r>
          </a:p>
          <a:p>
            <a:pPr lvl="2">
              <a:spcBef>
                <a:spcPts val="0"/>
              </a:spcBef>
              <a:spcAft>
                <a:spcPts val="600"/>
              </a:spcAft>
            </a:pPr>
            <a:r>
              <a:rPr lang="en-US" dirty="0"/>
              <a:t>I’ve tried both the Z-score method and IQR method</a:t>
            </a:r>
          </a:p>
          <a:p>
            <a:pPr lvl="3">
              <a:spcBef>
                <a:spcPts val="0"/>
              </a:spcBef>
              <a:spcAft>
                <a:spcPts val="600"/>
              </a:spcAft>
            </a:pPr>
            <a:r>
              <a:rPr lang="en-US" dirty="0"/>
              <a:t>IQR method works the best</a:t>
            </a:r>
          </a:p>
          <a:p>
            <a:pPr lvl="2">
              <a:spcBef>
                <a:spcPts val="0"/>
              </a:spcBef>
              <a:spcAft>
                <a:spcPts val="600"/>
              </a:spcAft>
            </a:pPr>
            <a:r>
              <a:rPr lang="en-US" dirty="0"/>
              <a:t>Model responds best to the data without outliers </a:t>
            </a:r>
          </a:p>
          <a:p>
            <a:pPr lvl="3">
              <a:spcBef>
                <a:spcPts val="0"/>
              </a:spcBef>
              <a:spcAft>
                <a:spcPts val="600"/>
              </a:spcAft>
            </a:pPr>
            <a:r>
              <a:rPr lang="en-US" dirty="0"/>
              <a:t>Not sure if this keeps or affects the data integrity</a:t>
            </a:r>
          </a:p>
          <a:p>
            <a:pPr lvl="3">
              <a:spcBef>
                <a:spcPts val="0"/>
              </a:spcBef>
              <a:spcAft>
                <a:spcPts val="600"/>
              </a:spcAft>
            </a:pPr>
            <a:r>
              <a:rPr lang="en-US" dirty="0"/>
              <a:t>Would like some help on this</a:t>
            </a:r>
          </a:p>
          <a:p>
            <a:pPr lvl="2">
              <a:spcBef>
                <a:spcPts val="0"/>
              </a:spcBef>
              <a:spcAft>
                <a:spcPts val="600"/>
              </a:spcAft>
            </a:pPr>
            <a:r>
              <a:rPr lang="en-US" dirty="0"/>
              <a:t>Thoughts on this: </a:t>
            </a:r>
          </a:p>
          <a:p>
            <a:pPr lvl="3">
              <a:spcBef>
                <a:spcPts val="0"/>
              </a:spcBef>
              <a:spcAft>
                <a:spcPts val="600"/>
              </a:spcAft>
            </a:pPr>
            <a:r>
              <a:rPr lang="en-US" dirty="0"/>
              <a:t>I think the data set has some issues with imbalance</a:t>
            </a:r>
          </a:p>
          <a:p>
            <a:pPr lvl="4">
              <a:spcBef>
                <a:spcPts val="0"/>
              </a:spcBef>
              <a:spcAft>
                <a:spcPts val="600"/>
              </a:spcAft>
            </a:pPr>
            <a:r>
              <a:rPr lang="en-US" dirty="0"/>
              <a:t>Over sampling and under sampling methods seem to create issues with the data</a:t>
            </a:r>
          </a:p>
          <a:p>
            <a:pPr lvl="4">
              <a:spcBef>
                <a:spcPts val="0"/>
              </a:spcBef>
              <a:spcAft>
                <a:spcPts val="600"/>
              </a:spcAft>
            </a:pPr>
            <a:r>
              <a:rPr lang="en-US" dirty="0"/>
              <a:t>Over sampling does give more realistic results but lower accuracy</a:t>
            </a:r>
          </a:p>
          <a:p>
            <a:pPr lvl="4">
              <a:spcBef>
                <a:spcPts val="0"/>
              </a:spcBef>
              <a:spcAft>
                <a:spcPts val="600"/>
              </a:spcAft>
            </a:pPr>
            <a:r>
              <a:rPr lang="en-US" dirty="0"/>
              <a:t>Normalizing then de-normalizing the features helped the results by just a little bit (Feature Scaling)</a:t>
            </a:r>
          </a:p>
          <a:p>
            <a:pPr lvl="4">
              <a:spcBef>
                <a:spcPts val="0"/>
              </a:spcBef>
              <a:spcAft>
                <a:spcPts val="600"/>
              </a:spcAft>
            </a:pPr>
            <a:r>
              <a:rPr lang="en-US" dirty="0"/>
              <a:t>I think the issue might be a little deeper than data imbalance</a:t>
            </a:r>
          </a:p>
          <a:p>
            <a:pPr lvl="2">
              <a:spcBef>
                <a:spcPts val="0"/>
              </a:spcBef>
              <a:spcAft>
                <a:spcPts val="600"/>
              </a:spcAft>
            </a:pPr>
            <a:endParaRPr lang="en-US" dirty="0"/>
          </a:p>
          <a:p>
            <a:pPr lvl="2">
              <a:spcBef>
                <a:spcPts val="0"/>
              </a:spcBef>
              <a:spcAft>
                <a:spcPts val="600"/>
              </a:spcAft>
            </a:pPr>
            <a:endParaRPr lang="en-US" sz="1400" dirty="0"/>
          </a:p>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116</a:t>
            </a:fld>
            <a:endParaRPr lang="en-US" dirty="0"/>
          </a:p>
        </p:txBody>
      </p:sp>
    </p:spTree>
    <p:extLst>
      <p:ext uri="{BB962C8B-B14F-4D97-AF65-F5344CB8AC3E}">
        <p14:creationId xmlns:p14="http://schemas.microsoft.com/office/powerpoint/2010/main" val="1309319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a:t>
            </a:r>
            <a:r>
              <a:rPr lang="en-US" sz="1800" dirty="0"/>
              <a:t>EDA plot 1 is now has the correct bin size, so there are no ”missing” data in years.</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117</a:t>
            </a:fld>
            <a:endParaRPr lang="en-US" dirty="0"/>
          </a:p>
        </p:txBody>
      </p:sp>
      <p:pic>
        <p:nvPicPr>
          <p:cNvPr id="10" name="Picture 9">
            <a:extLst>
              <a:ext uri="{FF2B5EF4-FFF2-40B4-BE49-F238E27FC236}">
                <a16:creationId xmlns:a16="http://schemas.microsoft.com/office/drawing/2014/main" id="{C8F40D6E-AC90-5CAF-36C6-1CB6F45B079B}"/>
              </a:ext>
            </a:extLst>
          </p:cNvPr>
          <p:cNvPicPr>
            <a:picLocks noChangeAspect="1"/>
          </p:cNvPicPr>
          <p:nvPr/>
        </p:nvPicPr>
        <p:blipFill>
          <a:blip r:embed="rId2"/>
          <a:stretch>
            <a:fillRect/>
          </a:stretch>
        </p:blipFill>
        <p:spPr>
          <a:xfrm>
            <a:off x="2526971" y="1597391"/>
            <a:ext cx="7138057" cy="4579572"/>
          </a:xfrm>
          <a:prstGeom prst="rect">
            <a:avLst/>
          </a:prstGeom>
        </p:spPr>
      </p:pic>
    </p:spTree>
    <p:extLst>
      <p:ext uri="{BB962C8B-B14F-4D97-AF65-F5344CB8AC3E}">
        <p14:creationId xmlns:p14="http://schemas.microsoft.com/office/powerpoint/2010/main" val="39160186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Logistic Regression </a:t>
            </a:r>
          </a:p>
          <a:p>
            <a:pPr lvl="1">
              <a:spcBef>
                <a:spcPts val="0"/>
              </a:spcBef>
              <a:spcAft>
                <a:spcPts val="600"/>
              </a:spcAft>
            </a:pPr>
            <a:r>
              <a:rPr lang="en-US" sz="1400" dirty="0"/>
              <a:t>I tried a decision tree but gave me about the same accuracy score</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 was optimized using GridSearchCV </a:t>
            </a:r>
          </a:p>
          <a:p>
            <a:pPr lvl="2">
              <a:spcBef>
                <a:spcPts val="0"/>
              </a:spcBef>
              <a:spcAft>
                <a:spcPts val="600"/>
              </a:spcAft>
            </a:pPr>
            <a:r>
              <a:rPr lang="en-US" sz="1200" dirty="0"/>
              <a:t>With a test set of 20% and training set of 80%</a:t>
            </a:r>
          </a:p>
          <a:p>
            <a:pPr lvl="2">
              <a:spcBef>
                <a:spcPts val="0"/>
              </a:spcBef>
              <a:spcAft>
                <a:spcPts val="600"/>
              </a:spcAft>
            </a:pPr>
            <a:r>
              <a:rPr lang="en-US" sz="1200" dirty="0"/>
              <a:t>Random state is 100.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400" dirty="0"/>
              <a:t>This model uses logistic regression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118</a:t>
            </a:fld>
            <a:endParaRPr lang="en-US" dirty="0"/>
          </a:p>
        </p:txBody>
      </p:sp>
    </p:spTree>
    <p:extLst>
      <p:ext uri="{BB962C8B-B14F-4D97-AF65-F5344CB8AC3E}">
        <p14:creationId xmlns:p14="http://schemas.microsoft.com/office/powerpoint/2010/main" val="391693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119</a:t>
            </a:fld>
            <a:endParaRPr lang="en-US" dirty="0"/>
          </a:p>
        </p:txBody>
      </p:sp>
      <p:pic>
        <p:nvPicPr>
          <p:cNvPr id="9" name="Picture 8">
            <a:extLst>
              <a:ext uri="{FF2B5EF4-FFF2-40B4-BE49-F238E27FC236}">
                <a16:creationId xmlns:a16="http://schemas.microsoft.com/office/drawing/2014/main" id="{26E6346B-21A8-DE31-DAEC-748C267BF480}"/>
              </a:ext>
            </a:extLst>
          </p:cNvPr>
          <p:cNvPicPr>
            <a:picLocks noChangeAspect="1"/>
          </p:cNvPicPr>
          <p:nvPr/>
        </p:nvPicPr>
        <p:blipFill>
          <a:blip r:embed="rId2"/>
          <a:stretch>
            <a:fillRect/>
          </a:stretch>
        </p:blipFill>
        <p:spPr>
          <a:xfrm>
            <a:off x="1363786" y="1967990"/>
            <a:ext cx="7772400" cy="3849880"/>
          </a:xfrm>
          <a:prstGeom prst="rect">
            <a:avLst/>
          </a:prstGeom>
        </p:spPr>
      </p:pic>
    </p:spTree>
    <p:extLst>
      <p:ext uri="{BB962C8B-B14F-4D97-AF65-F5344CB8AC3E}">
        <p14:creationId xmlns:p14="http://schemas.microsoft.com/office/powerpoint/2010/main" val="189893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lnSpcReduction="10000"/>
          </a:bodyPr>
          <a:lstStyle/>
          <a:p>
            <a:r>
              <a:rPr lang="en-US" sz="2000" dirty="0"/>
              <a:t>Paper title</a:t>
            </a:r>
          </a:p>
          <a:p>
            <a:pPr lvl="1"/>
            <a:r>
              <a:rPr lang="en-US" sz="1800" b="1" dirty="0"/>
              <a:t> How Data Breaches Affect Consumer Credit</a:t>
            </a:r>
          </a:p>
          <a:p>
            <a:r>
              <a:rPr lang="en-US" sz="2000" dirty="0"/>
              <a:t>Paper citation </a:t>
            </a:r>
          </a:p>
          <a:p>
            <a:pPr lvl="1"/>
            <a:r>
              <a:rPr lang="en-US" sz="1800" dirty="0"/>
              <a:t>Mikhed, V., &amp; Vogan, M. (2018). How data breaches affect consumer credit. Journal of Banking and Finance, 88, 192–207. </a:t>
            </a:r>
            <a:r>
              <a:rPr lang="en-US" sz="1800" dirty="0">
                <a:hlinkClick r:id="rId2"/>
              </a:rPr>
              <a:t>https://doi.org/10.1016/j.jbankfin.2017.12.002</a:t>
            </a:r>
            <a:r>
              <a:rPr lang="en-US" sz="1800" dirty="0"/>
              <a:t> </a:t>
            </a:r>
          </a:p>
          <a:p>
            <a:r>
              <a:rPr lang="en-US" sz="2000" dirty="0"/>
              <a:t>Summary of what was investigated </a:t>
            </a:r>
          </a:p>
          <a:p>
            <a:pPr lvl="1"/>
            <a:r>
              <a:rPr lang="en-US" sz="1800" dirty="0"/>
              <a:t>The study investigated the response of consumers to the 2012 South Carolina Department of Revenue data breach, focusing on their adoption of fraud protection services and changes in credit behavior. The study analyzed how affected individuals acquired different fraud protection services and examined whether news coverage of the breach influenced their responses. Geospatial data was utilized to understand how breach-related responses varied across different geographic areas, such as regions that shared media markets across states. Overall, this study wanted to find a correlation of knowing about a data breach affects people taking steps to increase their security.</a:t>
            </a:r>
          </a:p>
          <a:p>
            <a:r>
              <a:rPr lang="en-US" sz="2200" dirty="0"/>
              <a:t>Results</a:t>
            </a:r>
            <a:endParaRPr lang="en-US" dirty="0"/>
          </a:p>
          <a:p>
            <a:pPr lvl="1"/>
            <a:r>
              <a:rPr lang="en-US" sz="1800" dirty="0"/>
              <a:t>People who were directly affected by the data breach were more likely to get fraud protection services, but the breach didn't really change their credit card use or other financial behaviors. Interestingly, people who heard about the breach in the news but weren't directly affected didn't seem to take extra steps to protect themselves, showing that just knowing about a breach might not make people act differently.</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12</a:t>
            </a:fld>
            <a:endParaRPr lang="en-US" dirty="0"/>
          </a:p>
        </p:txBody>
      </p:sp>
    </p:spTree>
    <p:extLst>
      <p:ext uri="{BB962C8B-B14F-4D97-AF65-F5344CB8AC3E}">
        <p14:creationId xmlns:p14="http://schemas.microsoft.com/office/powerpoint/2010/main" val="389824706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18538"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endParaRPr lang="en-US" sz="12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400" b="1" dirty="0"/>
              <a:t>Training Accuracy: </a:t>
            </a:r>
            <a:r>
              <a:rPr lang="en-US" sz="1400" dirty="0"/>
              <a:t>The training accuracy is 23.62%. The model correctly predicts the class label for 23.62% of the instances in the training dataset.</a:t>
            </a:r>
          </a:p>
          <a:p>
            <a:pPr lvl="1">
              <a:lnSpc>
                <a:spcPct val="150000"/>
              </a:lnSpc>
              <a:spcBef>
                <a:spcPts val="0"/>
              </a:spcBef>
              <a:spcAft>
                <a:spcPts val="600"/>
              </a:spcAft>
            </a:pPr>
            <a:r>
              <a:rPr lang="en-US" sz="1400" b="1" dirty="0"/>
              <a:t>Test Accuracy: </a:t>
            </a:r>
            <a:r>
              <a:rPr lang="en-US" sz="1400" dirty="0"/>
              <a:t>The test accuracy is 23.94%. The model's accuracy in predicting the class labels for the test dataset is very close to the training accuracy.</a:t>
            </a:r>
          </a:p>
          <a:p>
            <a:pPr lvl="1">
              <a:lnSpc>
                <a:spcPct val="150000"/>
              </a:lnSpc>
              <a:spcBef>
                <a:spcPts val="0"/>
              </a:spcBef>
              <a:spcAft>
                <a:spcPts val="600"/>
              </a:spcAft>
            </a:pPr>
            <a:r>
              <a:rPr lang="en-US" sz="1400" b="1" dirty="0"/>
              <a:t>Classification Report: </a:t>
            </a:r>
          </a:p>
          <a:p>
            <a:pPr lvl="2">
              <a:lnSpc>
                <a:spcPct val="150000"/>
              </a:lnSpc>
              <a:spcBef>
                <a:spcPts val="0"/>
              </a:spcBef>
              <a:spcAft>
                <a:spcPts val="600"/>
              </a:spcAft>
            </a:pPr>
            <a:r>
              <a:rPr lang="en-US" sz="1050" b="1" dirty="0"/>
              <a:t>Precision</a:t>
            </a:r>
            <a:r>
              <a:rPr lang="en-US" sz="1050" dirty="0"/>
              <a:t>: It measures the accuracy of positive predictions. </a:t>
            </a:r>
          </a:p>
          <a:p>
            <a:pPr lvl="3">
              <a:lnSpc>
                <a:spcPct val="150000"/>
              </a:lnSpc>
              <a:spcBef>
                <a:spcPts val="0"/>
              </a:spcBef>
              <a:spcAft>
                <a:spcPts val="600"/>
              </a:spcAft>
            </a:pPr>
            <a:r>
              <a:rPr lang="en-US" sz="1000" dirty="0"/>
              <a:t>A low precision indicates a high number of false positives.</a:t>
            </a:r>
          </a:p>
          <a:p>
            <a:pPr lvl="2">
              <a:lnSpc>
                <a:spcPct val="150000"/>
              </a:lnSpc>
              <a:spcBef>
                <a:spcPts val="0"/>
              </a:spcBef>
              <a:spcAft>
                <a:spcPts val="600"/>
              </a:spcAft>
            </a:pPr>
            <a:r>
              <a:rPr lang="en-US" sz="1050" b="1" dirty="0"/>
              <a:t>Recall:</a:t>
            </a:r>
            <a:r>
              <a:rPr lang="en-US" sz="1050" dirty="0"/>
              <a:t> It measures the ability of the model to identify all relevant instances in a dataset. </a:t>
            </a:r>
          </a:p>
          <a:p>
            <a:pPr lvl="3">
              <a:lnSpc>
                <a:spcPct val="150000"/>
              </a:lnSpc>
              <a:spcBef>
                <a:spcPts val="0"/>
              </a:spcBef>
              <a:spcAft>
                <a:spcPts val="600"/>
              </a:spcAft>
            </a:pPr>
            <a:r>
              <a:rPr lang="en-US" sz="1000" dirty="0"/>
              <a:t>Low recall implies a high number of false negatives.</a:t>
            </a:r>
          </a:p>
          <a:p>
            <a:pPr lvl="2">
              <a:lnSpc>
                <a:spcPct val="150000"/>
              </a:lnSpc>
              <a:spcBef>
                <a:spcPts val="0"/>
              </a:spcBef>
              <a:spcAft>
                <a:spcPts val="600"/>
              </a:spcAft>
            </a:pPr>
            <a:r>
              <a:rPr lang="en-US" sz="1050" b="1" dirty="0"/>
              <a:t>F1-Score: </a:t>
            </a:r>
            <a:r>
              <a:rPr lang="en-US" sz="1050" dirty="0"/>
              <a:t>It's the harmonic mean of precision and recall and provides a balance between the two. </a:t>
            </a:r>
          </a:p>
          <a:p>
            <a:pPr lvl="3">
              <a:lnSpc>
                <a:spcPct val="150000"/>
              </a:lnSpc>
              <a:spcBef>
                <a:spcPts val="0"/>
              </a:spcBef>
              <a:spcAft>
                <a:spcPts val="600"/>
              </a:spcAft>
            </a:pPr>
            <a:r>
              <a:rPr lang="en-US" sz="1000" dirty="0"/>
              <a:t>A low F1-score suggests an imbalance between precision and recall.</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120</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976CE20-60DF-3611-C0B9-8B494A347E67}"/>
              </a:ext>
            </a:extLst>
          </p:cNvPr>
          <p:cNvPicPr>
            <a:picLocks noChangeAspect="1"/>
          </p:cNvPicPr>
          <p:nvPr/>
        </p:nvPicPr>
        <p:blipFill rotWithShape="1">
          <a:blip r:embed="rId2">
            <a:extLst>
              <a:ext uri="{28A0092B-C50C-407E-A947-70E740481C1C}">
                <a14:useLocalDpi xmlns:a14="http://schemas.microsoft.com/office/drawing/2010/main" val="0"/>
              </a:ext>
            </a:extLst>
          </a:blip>
          <a:srcRect r="10896"/>
          <a:stretch/>
        </p:blipFill>
        <p:spPr>
          <a:xfrm>
            <a:off x="7856739" y="1040130"/>
            <a:ext cx="3931375" cy="5741607"/>
          </a:xfrm>
          <a:prstGeom prst="rect">
            <a:avLst/>
          </a:prstGeom>
        </p:spPr>
      </p:pic>
    </p:spTree>
    <p:extLst>
      <p:ext uri="{BB962C8B-B14F-4D97-AF65-F5344CB8AC3E}">
        <p14:creationId xmlns:p14="http://schemas.microsoft.com/office/powerpoint/2010/main" val="2187915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 What more changes do you need to make to your code or data</a:t>
            </a:r>
          </a:p>
          <a:p>
            <a:pPr lvl="1">
              <a:lnSpc>
                <a:spcPct val="150000"/>
              </a:lnSpc>
              <a:spcBef>
                <a:spcPts val="0"/>
              </a:spcBef>
              <a:spcAft>
                <a:spcPts val="600"/>
              </a:spcAft>
            </a:pPr>
            <a:r>
              <a:rPr lang="en-US" sz="1400" dirty="0"/>
              <a:t>Data has some deeper issues.</a:t>
            </a:r>
          </a:p>
          <a:p>
            <a:pPr lvl="1">
              <a:lnSpc>
                <a:spcPct val="150000"/>
              </a:lnSpc>
              <a:spcBef>
                <a:spcPts val="0"/>
              </a:spcBef>
              <a:spcAft>
                <a:spcPts val="600"/>
              </a:spcAft>
            </a:pPr>
            <a:r>
              <a:rPr lang="en-US" sz="1400" dirty="0"/>
              <a:t>I’d like some help or perspective on why my accuracy score is so low and what I can try to get better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121</a:t>
            </a:fld>
            <a:endParaRPr lang="en-US" dirty="0"/>
          </a:p>
        </p:txBody>
      </p:sp>
    </p:spTree>
    <p:extLst>
      <p:ext uri="{BB962C8B-B14F-4D97-AF65-F5344CB8AC3E}">
        <p14:creationId xmlns:p14="http://schemas.microsoft.com/office/powerpoint/2010/main" val="29072503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122</a:t>
            </a:fld>
            <a:endParaRPr lang="en-US" dirty="0"/>
          </a:p>
        </p:txBody>
      </p:sp>
    </p:spTree>
    <p:extLst>
      <p:ext uri="{BB962C8B-B14F-4D97-AF65-F5344CB8AC3E}">
        <p14:creationId xmlns:p14="http://schemas.microsoft.com/office/powerpoint/2010/main" val="2653773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- 10</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123</a:t>
            </a:fld>
            <a:endParaRPr lang="en-US" dirty="0"/>
          </a:p>
        </p:txBody>
      </p:sp>
    </p:spTree>
    <p:extLst>
      <p:ext uri="{BB962C8B-B14F-4D97-AF65-F5344CB8AC3E}">
        <p14:creationId xmlns:p14="http://schemas.microsoft.com/office/powerpoint/2010/main" val="31302197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changes, trial + error, and solutions</a:t>
            </a:r>
          </a:p>
          <a:p>
            <a:pPr lvl="1"/>
            <a:r>
              <a:rPr lang="en-US" dirty="0"/>
              <a:t> Figured out the issue at hand</a:t>
            </a:r>
          </a:p>
          <a:p>
            <a:pPr lvl="2"/>
            <a:r>
              <a:rPr lang="en-US" dirty="0"/>
              <a:t>Data imbalance was fixed with </a:t>
            </a:r>
            <a:r>
              <a:rPr lang="en-US" dirty="0" err="1"/>
              <a:t>RandomUnderSampling</a:t>
            </a:r>
            <a:r>
              <a:rPr lang="en-US" dirty="0"/>
              <a:t> and Normalizing then Denormalizing Data</a:t>
            </a:r>
          </a:p>
          <a:p>
            <a:pPr lvl="3"/>
            <a:r>
              <a:rPr lang="en-US" dirty="0"/>
              <a:t>Train dataset seemed promising, but Test Dataset is not performing well</a:t>
            </a:r>
          </a:p>
          <a:p>
            <a:pPr lvl="3"/>
            <a:r>
              <a:rPr lang="en-US" dirty="0"/>
              <a:t>When tested, model does not represent the entire cleaned dataset well</a:t>
            </a:r>
          </a:p>
          <a:p>
            <a:pPr lvl="3"/>
            <a:r>
              <a:rPr lang="en-US" dirty="0"/>
              <a:t>This means that there’s an issue with my feature engineering (NLP)</a:t>
            </a:r>
          </a:p>
          <a:p>
            <a:pPr lvl="3"/>
            <a:r>
              <a:rPr lang="en-US" dirty="0"/>
              <a:t>It’s almost impossible to sort all the unique keywords of each organization, which could take another week to do?</a:t>
            </a:r>
          </a:p>
          <a:p>
            <a:pPr lvl="3"/>
            <a:r>
              <a:rPr lang="en-US" dirty="0">
                <a:highlight>
                  <a:srgbClr val="FF0000"/>
                </a:highlight>
              </a:rPr>
              <a:t>I tried finding a database of all organizations within MA or the US to find a category dataset (No Luck)</a:t>
            </a:r>
          </a:p>
          <a:p>
            <a:pPr lvl="3"/>
            <a:r>
              <a:rPr lang="en-US" dirty="0">
                <a:highlight>
                  <a:srgbClr val="FF0000"/>
                </a:highlight>
              </a:rPr>
              <a:t>Next, I tried using Google’s Custom Search Engine JSON API to scrape the web for categorical keywords. </a:t>
            </a:r>
          </a:p>
          <a:p>
            <a:pPr lvl="4"/>
            <a:r>
              <a:rPr lang="en-US" dirty="0">
                <a:highlight>
                  <a:srgbClr val="FF0000"/>
                </a:highlight>
              </a:rPr>
              <a:t>This was somewhat successful due to it finding the keywords or phrases needed to categorize them better, but the API gives you a total of 100 free searches a day. This would mean to sort through the 23,000 rows in the column “Organization Name” it would be $200 to do so.</a:t>
            </a:r>
          </a:p>
          <a:p>
            <a:pPr lvl="3"/>
            <a:r>
              <a:rPr lang="en-US" dirty="0">
                <a:highlight>
                  <a:srgbClr val="FFFF00"/>
                </a:highlight>
              </a:rPr>
              <a:t>Therefore, the main issue is the engineering of the feature “Organization Categories” which relies on the keywords sorted by NLP. The keyword dictionaries would need to be detailed enough to represent the entire dataset. (There are ~8000 unique keywords</a:t>
            </a:r>
            <a:r>
              <a:rPr lang="en-US" dirty="0"/>
              <a:t>)</a:t>
            </a:r>
          </a:p>
          <a:p>
            <a:pPr lvl="2"/>
            <a:r>
              <a:rPr lang="en-US" dirty="0">
                <a:highlight>
                  <a:srgbClr val="00FF00"/>
                </a:highlight>
              </a:rPr>
              <a:t>The most feasible option might be to reduce the dataset itself to only cover 1-2 years instead of 2007-2022. (reducing the number of unique keywords)</a:t>
            </a:r>
          </a:p>
          <a:p>
            <a:pPr lvl="2"/>
            <a:r>
              <a:rPr lang="en-US" dirty="0">
                <a:highlight>
                  <a:srgbClr val="00FF00"/>
                </a:highlight>
              </a:rPr>
              <a:t>Keeping the Outliers helped the score of both datasets (the variance actually helps in this case)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124</a:t>
            </a:fld>
            <a:endParaRPr lang="en-US" dirty="0"/>
          </a:p>
        </p:txBody>
      </p:sp>
    </p:spTree>
    <p:extLst>
      <p:ext uri="{BB962C8B-B14F-4D97-AF65-F5344CB8AC3E}">
        <p14:creationId xmlns:p14="http://schemas.microsoft.com/office/powerpoint/2010/main" val="15550760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Reduced the dataset to only cover 2020-2022</a:t>
            </a:r>
          </a:p>
          <a:p>
            <a:pPr lvl="1"/>
            <a:r>
              <a:rPr lang="en-US" dirty="0"/>
              <a:t> Make keyword dictionaries for the organization names manually for NLP to categorize them.</a:t>
            </a:r>
          </a:p>
          <a:p>
            <a:pPr lvl="2"/>
            <a:r>
              <a:rPr lang="en-US" dirty="0"/>
              <a:t>Found all unique keywords using simple python code along with pandas</a:t>
            </a:r>
          </a:p>
          <a:p>
            <a:pPr lvl="1"/>
            <a:r>
              <a:rPr lang="en-US" dirty="0"/>
              <a:t>Things are looking up; the model IS done in theory.</a:t>
            </a:r>
          </a:p>
          <a:p>
            <a:pPr lvl="1"/>
            <a:r>
              <a:rPr lang="en-US" dirty="0"/>
              <a:t>I have an abstract written down, but things will change down the line.</a:t>
            </a:r>
          </a:p>
          <a:p>
            <a:pPr lvl="1"/>
            <a:r>
              <a:rPr lang="en-US" dirty="0"/>
              <a:t>This NLP category issue is complex</a:t>
            </a:r>
          </a:p>
          <a:p>
            <a:pPr lvl="2"/>
            <a:r>
              <a:rPr lang="en-US" dirty="0"/>
              <a:t>Some organizations belong to several categories</a:t>
            </a:r>
          </a:p>
          <a:p>
            <a:pPr lvl="2"/>
            <a:r>
              <a:rPr lang="en-US" dirty="0"/>
              <a:t>Most of the organizations belong to multiple categories (chose not to because it causes more issues for the model)</a:t>
            </a:r>
          </a:p>
          <a:p>
            <a:pPr lvl="2"/>
            <a:r>
              <a:rPr lang="en-US" dirty="0"/>
              <a:t>If I only leave the majority classes, the model does best?</a:t>
            </a:r>
          </a:p>
          <a:p>
            <a:pPr lvl="3"/>
            <a:r>
              <a:rPr lang="en-US" dirty="0"/>
              <a:t>Should I go with this option? (this kind of ruins the whole point of the research question)</a:t>
            </a:r>
          </a:p>
          <a:p>
            <a:pPr lvl="1"/>
            <a:r>
              <a:rPr lang="en-US" dirty="0"/>
              <a:t>I strongly believe that the NLP issue is sufficient evidence that the model </a:t>
            </a:r>
            <a:r>
              <a:rPr lang="en-US" dirty="0" err="1"/>
              <a:t>soley</a:t>
            </a:r>
            <a:r>
              <a:rPr lang="en-US" dirty="0"/>
              <a:t> relies on this complex issue in the feature engineering. (It changes the percentage drastically)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125</a:t>
            </a:fld>
            <a:endParaRPr lang="en-US" dirty="0"/>
          </a:p>
        </p:txBody>
      </p:sp>
    </p:spTree>
    <p:extLst>
      <p:ext uri="{BB962C8B-B14F-4D97-AF65-F5344CB8AC3E}">
        <p14:creationId xmlns:p14="http://schemas.microsoft.com/office/powerpoint/2010/main" val="15249610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How effective are strategies like Data Encryption and Credit Monitoring in preventing or mitigating data breaches?</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800100" lvl="1" indent="-342900">
              <a:spcBef>
                <a:spcPts val="0"/>
              </a:spcBef>
              <a:spcAft>
                <a:spcPts val="600"/>
              </a:spcAft>
              <a:buFont typeface="+mj-lt"/>
              <a:buAutoNum type="arabicPeriod"/>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Evaluate organizational type susceptibility to data breaches.</a:t>
            </a:r>
          </a:p>
          <a:p>
            <a:pPr marL="800100" lvl="1" indent="-342900">
              <a:spcBef>
                <a:spcPts val="0"/>
              </a:spcBef>
              <a:spcAft>
                <a:spcPts val="600"/>
              </a:spcAft>
              <a:buFont typeface="+mj-lt"/>
              <a:buAutoNum type="arabicPeriod"/>
            </a:pPr>
            <a:r>
              <a:rPr lang="en-US" sz="1600" dirty="0"/>
              <a:t>Measure the effectiveness of data protection strategies.</a:t>
            </a:r>
          </a:p>
          <a:p>
            <a:pPr marL="800100" lvl="1" indent="-342900">
              <a:spcBef>
                <a:spcPts val="0"/>
              </a:spcBef>
              <a:spcAft>
                <a:spcPts val="600"/>
              </a:spcAft>
              <a:buFont typeface="+mj-lt"/>
              <a:buAutoNum type="arabicPeriod"/>
            </a:pPr>
            <a:r>
              <a:rPr lang="en-US" sz="1600" dirty="0"/>
              <a:t>Gain insights into patterns and motivations behind organized data breaches.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126</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6053906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127</a:t>
            </a:fld>
            <a:endParaRPr lang="en-US" dirty="0"/>
          </a:p>
        </p:txBody>
      </p:sp>
      <p:pic>
        <p:nvPicPr>
          <p:cNvPr id="7" name="Picture 6">
            <a:extLst>
              <a:ext uri="{FF2B5EF4-FFF2-40B4-BE49-F238E27FC236}">
                <a16:creationId xmlns:a16="http://schemas.microsoft.com/office/drawing/2014/main" id="{1FC520C0-2E1A-FE86-29B1-7109559220F3}"/>
              </a:ext>
            </a:extLst>
          </p:cNvPr>
          <p:cNvPicPr>
            <a:picLocks noChangeAspect="1"/>
          </p:cNvPicPr>
          <p:nvPr/>
        </p:nvPicPr>
        <p:blipFill rotWithShape="1">
          <a:blip r:embed="rId2">
            <a:extLst>
              <a:ext uri="{28A0092B-C50C-407E-A947-70E740481C1C}">
                <a14:useLocalDpi xmlns:a14="http://schemas.microsoft.com/office/drawing/2010/main" val="0"/>
              </a:ext>
            </a:extLst>
          </a:blip>
          <a:srcRect l="2028" r="2059" b="15120"/>
          <a:stretch/>
        </p:blipFill>
        <p:spPr>
          <a:xfrm>
            <a:off x="543863" y="1355403"/>
            <a:ext cx="11104273" cy="4521233"/>
          </a:xfrm>
          <a:prstGeom prst="rect">
            <a:avLst/>
          </a:prstGeom>
        </p:spPr>
      </p:pic>
    </p:spTree>
    <p:extLst>
      <p:ext uri="{BB962C8B-B14F-4D97-AF65-F5344CB8AC3E}">
        <p14:creationId xmlns:p14="http://schemas.microsoft.com/office/powerpoint/2010/main" val="3854097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WK10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128</a:t>
            </a:fld>
            <a:endParaRPr lang="en-US" dirty="0"/>
          </a:p>
        </p:txBody>
      </p:sp>
      <p:pic>
        <p:nvPicPr>
          <p:cNvPr id="7" name="Picture 6">
            <a:extLst>
              <a:ext uri="{FF2B5EF4-FFF2-40B4-BE49-F238E27FC236}">
                <a16:creationId xmlns:a16="http://schemas.microsoft.com/office/drawing/2014/main" id="{69230B39-6B99-1DE8-6847-6F19DB84E63E}"/>
              </a:ext>
            </a:extLst>
          </p:cNvPr>
          <p:cNvPicPr>
            <a:picLocks noChangeAspect="1"/>
          </p:cNvPicPr>
          <p:nvPr/>
        </p:nvPicPr>
        <p:blipFill rotWithShape="1">
          <a:blip r:embed="rId2">
            <a:extLst>
              <a:ext uri="{28A0092B-C50C-407E-A947-70E740481C1C}">
                <a14:useLocalDpi xmlns:a14="http://schemas.microsoft.com/office/drawing/2010/main" val="0"/>
              </a:ext>
            </a:extLst>
          </a:blip>
          <a:srcRect b="17072"/>
          <a:stretch/>
        </p:blipFill>
        <p:spPr>
          <a:xfrm>
            <a:off x="20471" y="1525524"/>
            <a:ext cx="12151057" cy="3375660"/>
          </a:xfrm>
          <a:prstGeom prst="rect">
            <a:avLst/>
          </a:prstGeom>
        </p:spPr>
      </p:pic>
    </p:spTree>
    <p:extLst>
      <p:ext uri="{BB962C8B-B14F-4D97-AF65-F5344CB8AC3E}">
        <p14:creationId xmlns:p14="http://schemas.microsoft.com/office/powerpoint/2010/main" val="387976617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7265276" cy="5136833"/>
          </a:xfrm>
        </p:spPr>
        <p:txBody>
          <a:bodyPr>
            <a:normAutofit/>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400" dirty="0"/>
              <a:t>Decision Tree</a:t>
            </a: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400" dirty="0"/>
              <a:t>Training and testing data</a:t>
            </a:r>
          </a:p>
          <a:p>
            <a:pPr lvl="2">
              <a:spcBef>
                <a:spcPts val="0"/>
              </a:spcBef>
              <a:spcAft>
                <a:spcPts val="600"/>
              </a:spcAft>
            </a:pPr>
            <a:r>
              <a:rPr lang="en-US" sz="1200" dirty="0"/>
              <a:t>With a test set of 60% and training set of 40%</a:t>
            </a:r>
          </a:p>
          <a:p>
            <a:pPr lvl="2">
              <a:spcBef>
                <a:spcPts val="0"/>
              </a:spcBef>
              <a:spcAft>
                <a:spcPts val="600"/>
              </a:spcAft>
            </a:pPr>
            <a:r>
              <a:rPr lang="en-US" sz="1200" dirty="0"/>
              <a:t>Random state is 100</a:t>
            </a:r>
          </a:p>
          <a:p>
            <a:pPr lvl="2">
              <a:spcBef>
                <a:spcPts val="0"/>
              </a:spcBef>
              <a:spcAft>
                <a:spcPts val="600"/>
              </a:spcAft>
            </a:pPr>
            <a:r>
              <a:rPr lang="en-US" sz="1200" dirty="0"/>
              <a:t>The model performed best with these hyperparameters</a:t>
            </a:r>
            <a:endParaRPr lang="en-US" sz="1200" dirty="0">
              <a:highlight>
                <a:srgbClr val="FF0000"/>
              </a:highlight>
            </a:endParaRPr>
          </a:p>
          <a:p>
            <a:pPr>
              <a:spcBef>
                <a:spcPts val="0"/>
              </a:spcBef>
              <a:spcAft>
                <a:spcPts val="600"/>
              </a:spcAft>
            </a:pPr>
            <a:r>
              <a:rPr lang="en-US" sz="1600" dirty="0"/>
              <a:t>What does my code model</a:t>
            </a:r>
          </a:p>
          <a:p>
            <a:pPr lvl="1">
              <a:spcBef>
                <a:spcPts val="0"/>
              </a:spcBef>
              <a:spcAft>
                <a:spcPts val="600"/>
              </a:spcAft>
            </a:pPr>
            <a:r>
              <a:rPr lang="en-US" sz="1400" dirty="0"/>
              <a:t>This model uses a decision tree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highlight>
                <a:srgbClr val="FF0000"/>
              </a:highlight>
            </a:endParaRPr>
          </a:p>
          <a:p>
            <a:pPr>
              <a:spcBef>
                <a:spcPts val="0"/>
              </a:spcBef>
              <a:spcAft>
                <a:spcPts val="600"/>
              </a:spcAft>
            </a:pPr>
            <a:r>
              <a:rPr lang="en-US" sz="1600" dirty="0"/>
              <a:t>What do you expect to get at the output</a:t>
            </a:r>
          </a:p>
          <a:p>
            <a:pPr lvl="1">
              <a:spcBef>
                <a:spcPts val="0"/>
              </a:spcBef>
              <a:spcAft>
                <a:spcPts val="600"/>
              </a:spcAft>
            </a:pPr>
            <a:r>
              <a:rPr lang="en-US" sz="14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r>
              <a:rPr lang="en-US" sz="14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Model</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129</a:t>
            </a:fld>
            <a:endParaRPr lang="en-US" dirty="0"/>
          </a:p>
        </p:txBody>
      </p:sp>
      <p:pic>
        <p:nvPicPr>
          <p:cNvPr id="7" name="Picture 6" descr="A screenshot of a computer screen&#10;&#10;Description automatically generated">
            <a:extLst>
              <a:ext uri="{FF2B5EF4-FFF2-40B4-BE49-F238E27FC236}">
                <a16:creationId xmlns:a16="http://schemas.microsoft.com/office/drawing/2014/main" id="{D58D774A-3F43-053A-999E-D4C2E8BFA364}"/>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971658" y="1146382"/>
            <a:ext cx="3382142" cy="5030581"/>
          </a:xfrm>
          <a:prstGeom prst="rect">
            <a:avLst/>
          </a:prstGeom>
        </p:spPr>
      </p:pic>
    </p:spTree>
    <p:extLst>
      <p:ext uri="{BB962C8B-B14F-4D97-AF65-F5344CB8AC3E}">
        <p14:creationId xmlns:p14="http://schemas.microsoft.com/office/powerpoint/2010/main" val="380395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300548"/>
          </a:xfrm>
        </p:spPr>
        <p:txBody>
          <a:bodyPr>
            <a:normAutofit/>
          </a:bodyPr>
          <a:lstStyle/>
          <a:p>
            <a:r>
              <a:rPr lang="en-US" sz="2000" dirty="0"/>
              <a:t>What processing algorithms did the paper use</a:t>
            </a:r>
          </a:p>
          <a:p>
            <a:pPr lvl="1"/>
            <a:r>
              <a:rPr lang="en-US" sz="1800" dirty="0"/>
              <a:t>The paper used statistical analysis techniques such as logistic regression to process and analyze the data, and geospatial data analysis to understand how individuals in different geographic areas responded to the breach and news coverage.</a:t>
            </a:r>
          </a:p>
          <a:p>
            <a:r>
              <a:rPr lang="en-US" sz="2000" dirty="0"/>
              <a:t>What you liked about the paper</a:t>
            </a:r>
          </a:p>
          <a:p>
            <a:pPr lvl="1"/>
            <a:r>
              <a:rPr lang="en-US" sz="1800" dirty="0"/>
              <a:t>I liked how important questions about consumer behavior and the impact of data breaches on individuals' decisions to adopt fraud protection measures were addressed. Also, the use of geospatial data adds an interesting dimension to the analysis, allowing for insights into regional variations in responses to data breach information.</a:t>
            </a:r>
          </a:p>
          <a:p>
            <a:r>
              <a:rPr lang="en-US" sz="2000" dirty="0"/>
              <a:t>What additions you can provide to the topic</a:t>
            </a:r>
          </a:p>
          <a:p>
            <a:pPr lvl="1"/>
            <a:r>
              <a:rPr lang="en-US" sz="1800" dirty="0"/>
              <a:t>ML can be used to develop predictive models that forecast individuals' likelihood of adopting fraud protection measures after a data breach. ML algorithms could provide more accurate insights into the factors influencing post-breach behaviors, assisting in consumer protection and communication.</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2</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13</a:t>
            </a:fld>
            <a:endParaRPr lang="en-US" dirty="0"/>
          </a:p>
        </p:txBody>
      </p:sp>
    </p:spTree>
    <p:extLst>
      <p:ext uri="{BB962C8B-B14F-4D97-AF65-F5344CB8AC3E}">
        <p14:creationId xmlns:p14="http://schemas.microsoft.com/office/powerpoint/2010/main" val="2790797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130</a:t>
            </a:fld>
            <a:endParaRPr lang="en-US" dirty="0"/>
          </a:p>
        </p:txBody>
      </p:sp>
      <p:pic>
        <p:nvPicPr>
          <p:cNvPr id="6" name="Picture 5">
            <a:extLst>
              <a:ext uri="{FF2B5EF4-FFF2-40B4-BE49-F238E27FC236}">
                <a16:creationId xmlns:a16="http://schemas.microsoft.com/office/drawing/2014/main" id="{EFF7FCBF-857A-5CE5-355F-FAFCE98F1C4C}"/>
              </a:ext>
            </a:extLst>
          </p:cNvPr>
          <p:cNvPicPr>
            <a:picLocks noChangeAspect="1"/>
          </p:cNvPicPr>
          <p:nvPr/>
        </p:nvPicPr>
        <p:blipFill>
          <a:blip/>
          <a:stretch>
            <a:fillRect/>
          </a:stretch>
        </p:blipFill>
        <p:spPr>
          <a:xfrm>
            <a:off x="6138445" y="1660232"/>
            <a:ext cx="5300246" cy="4516731"/>
          </a:xfrm>
          <a:prstGeom prst="rect">
            <a:avLst/>
          </a:prstGeom>
        </p:spPr>
      </p:pic>
      <p:pic>
        <p:nvPicPr>
          <p:cNvPr id="8" name="Picture 7">
            <a:extLst>
              <a:ext uri="{FF2B5EF4-FFF2-40B4-BE49-F238E27FC236}">
                <a16:creationId xmlns:a16="http://schemas.microsoft.com/office/drawing/2014/main" id="{B39C8752-0FAE-356D-C36C-EB55FC8EB5E7}"/>
              </a:ext>
            </a:extLst>
          </p:cNvPr>
          <p:cNvPicPr>
            <a:picLocks noChangeAspect="1"/>
          </p:cNvPicPr>
          <p:nvPr/>
        </p:nvPicPr>
        <p:blipFill>
          <a:blip/>
          <a:stretch>
            <a:fillRect/>
          </a:stretch>
        </p:blipFill>
        <p:spPr>
          <a:xfrm>
            <a:off x="491587" y="1660232"/>
            <a:ext cx="5300245" cy="4516731"/>
          </a:xfrm>
          <a:prstGeom prst="rect">
            <a:avLst/>
          </a:prstGeom>
        </p:spPr>
      </p:pic>
    </p:spTree>
    <p:extLst>
      <p:ext uri="{BB962C8B-B14F-4D97-AF65-F5344CB8AC3E}">
        <p14:creationId xmlns:p14="http://schemas.microsoft.com/office/powerpoint/2010/main" val="37254664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WK10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131</a:t>
            </a:fld>
            <a:endParaRPr lang="en-US" dirty="0"/>
          </a:p>
        </p:txBody>
      </p:sp>
      <p:pic>
        <p:nvPicPr>
          <p:cNvPr id="7" name="Picture 6">
            <a:extLst>
              <a:ext uri="{FF2B5EF4-FFF2-40B4-BE49-F238E27FC236}">
                <a16:creationId xmlns:a16="http://schemas.microsoft.com/office/drawing/2014/main" id="{80903715-1A42-6876-1505-43E9885D7080}"/>
              </a:ext>
            </a:extLst>
          </p:cNvPr>
          <p:cNvPicPr>
            <a:picLocks noChangeAspect="1"/>
          </p:cNvPicPr>
          <p:nvPr/>
        </p:nvPicPr>
        <p:blipFill>
          <a:blip/>
          <a:stretch>
            <a:fillRect/>
          </a:stretch>
        </p:blipFill>
        <p:spPr>
          <a:xfrm>
            <a:off x="1703949" y="1693412"/>
            <a:ext cx="8784102" cy="4483551"/>
          </a:xfrm>
          <a:prstGeom prst="rect">
            <a:avLst/>
          </a:prstGeom>
        </p:spPr>
      </p:pic>
    </p:spTree>
    <p:extLst>
      <p:ext uri="{BB962C8B-B14F-4D97-AF65-F5344CB8AC3E}">
        <p14:creationId xmlns:p14="http://schemas.microsoft.com/office/powerpoint/2010/main" val="3881599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599" cy="5136833"/>
          </a:xfrm>
        </p:spPr>
        <p:txBody>
          <a:bodyPr>
            <a:normAutofit lnSpcReduction="10000"/>
          </a:bodyPr>
          <a:lstStyle/>
          <a:p>
            <a:pPr>
              <a:lnSpc>
                <a:spcPct val="150000"/>
              </a:lnSpc>
              <a:spcBef>
                <a:spcPts val="0"/>
              </a:spcBef>
              <a:spcAft>
                <a:spcPts val="600"/>
              </a:spcAft>
            </a:pPr>
            <a:r>
              <a:rPr lang="en-US" sz="1600" dirty="0"/>
              <a:t>Training Set:</a:t>
            </a:r>
          </a:p>
          <a:p>
            <a:pPr lvl="1">
              <a:lnSpc>
                <a:spcPct val="150000"/>
              </a:lnSpc>
              <a:spcBef>
                <a:spcPts val="0"/>
              </a:spcBef>
              <a:spcAft>
                <a:spcPts val="600"/>
              </a:spcAft>
            </a:pPr>
            <a:r>
              <a:rPr lang="en-US" sz="1200" dirty="0"/>
              <a:t>The overall training accuracy is approximately 70%.</a:t>
            </a:r>
          </a:p>
          <a:p>
            <a:pPr lvl="1">
              <a:lnSpc>
                <a:spcPct val="150000"/>
              </a:lnSpc>
              <a:spcBef>
                <a:spcPts val="0"/>
              </a:spcBef>
              <a:spcAft>
                <a:spcPts val="600"/>
              </a:spcAft>
            </a:pPr>
            <a:r>
              <a:rPr lang="en-US" sz="1200" dirty="0"/>
              <a:t>The classification report provides metrics for each class, including precision, recall, and F1-score. These metrics give insights into how well the classifier is performing for each class.</a:t>
            </a:r>
          </a:p>
          <a:p>
            <a:pPr lvl="1">
              <a:lnSpc>
                <a:spcPct val="150000"/>
              </a:lnSpc>
              <a:spcBef>
                <a:spcPts val="0"/>
              </a:spcBef>
              <a:spcAft>
                <a:spcPts val="600"/>
              </a:spcAft>
            </a:pPr>
            <a:r>
              <a:rPr lang="en-US" sz="1200" dirty="0"/>
              <a:t>The "Finance" class has a relatively low recall (0.85), indicating that the model is not effectively capturing all instances of this class. This suggests that the model may be better at predicting other classes.</a:t>
            </a:r>
          </a:p>
          <a:p>
            <a:pPr lvl="1">
              <a:lnSpc>
                <a:spcPct val="150000"/>
              </a:lnSpc>
              <a:spcBef>
                <a:spcPts val="0"/>
              </a:spcBef>
              <a:spcAft>
                <a:spcPts val="600"/>
              </a:spcAft>
            </a:pPr>
            <a:r>
              <a:rPr lang="en-US" sz="1200" dirty="0"/>
              <a:t>The "Technology" class has a high precision (0.92) but a low recall (0.35), suggesting that when the model predicts this class, it is often correct, but it misses many actual instances of this class.</a:t>
            </a:r>
          </a:p>
          <a:p>
            <a:pPr lvl="1">
              <a:lnSpc>
                <a:spcPct val="150000"/>
              </a:lnSpc>
              <a:spcBef>
                <a:spcPts val="0"/>
              </a:spcBef>
              <a:spcAft>
                <a:spcPts val="600"/>
              </a:spcAft>
            </a:pPr>
            <a:r>
              <a:rPr lang="en-US" sz="1200" dirty="0"/>
              <a:t>The "Healthcare" class also has a relatively low F1-score (0.56), indicating a balance between precision and recall.</a:t>
            </a:r>
          </a:p>
          <a:p>
            <a:pPr>
              <a:lnSpc>
                <a:spcPct val="150000"/>
              </a:lnSpc>
              <a:spcBef>
                <a:spcPts val="0"/>
              </a:spcBef>
              <a:spcAft>
                <a:spcPts val="600"/>
              </a:spcAft>
            </a:pPr>
            <a:r>
              <a:rPr lang="en-US" sz="1600" dirty="0"/>
              <a:t>Test Set:</a:t>
            </a:r>
          </a:p>
          <a:p>
            <a:pPr lvl="1">
              <a:lnSpc>
                <a:spcPct val="150000"/>
              </a:lnSpc>
              <a:spcBef>
                <a:spcPts val="0"/>
              </a:spcBef>
              <a:spcAft>
                <a:spcPts val="600"/>
              </a:spcAft>
            </a:pPr>
            <a:r>
              <a:rPr lang="en-US" sz="1200" dirty="0"/>
              <a:t>The overall test accuracy is only about 22.7%. This is significantly lower than the training accuracy, which suggests that the model may be overfitting the training data.</a:t>
            </a:r>
          </a:p>
          <a:p>
            <a:pPr lvl="1">
              <a:lnSpc>
                <a:spcPct val="150000"/>
              </a:lnSpc>
              <a:spcBef>
                <a:spcPts val="0"/>
              </a:spcBef>
              <a:spcAft>
                <a:spcPts val="600"/>
              </a:spcAft>
            </a:pPr>
            <a:r>
              <a:rPr lang="en-US" sz="1200" dirty="0"/>
              <a:t>The classification report for the test set shows similar trends as the training set. The "Finance" class, for example, has a high precision but a lower recall.</a:t>
            </a:r>
          </a:p>
          <a:p>
            <a:pPr lvl="1">
              <a:lnSpc>
                <a:spcPct val="150000"/>
              </a:lnSpc>
              <a:spcBef>
                <a:spcPts val="0"/>
              </a:spcBef>
              <a:spcAft>
                <a:spcPts val="600"/>
              </a:spcAft>
            </a:pPr>
            <a:r>
              <a:rPr lang="en-US" sz="1200" dirty="0"/>
              <a:t>It's important to note that the imbalanced nature of the dataset, as indicated by the low accuracy and F1-scores for several classes, contributes to the model's poor performance.</a:t>
            </a:r>
            <a:endParaRPr lang="en-US" sz="1400" dirty="0"/>
          </a:p>
          <a:p>
            <a:pPr lvl="2"/>
            <a:endParaRPr lang="en-US" sz="1400" dirty="0"/>
          </a:p>
          <a:p>
            <a:pPr lvl="2"/>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fontScale="90000"/>
          </a:bodyPr>
          <a:lstStyle/>
          <a:p>
            <a:r>
              <a:rPr lang="en-US" b="1" dirty="0"/>
              <a:t>WK09 – Results of the algorithm (based on work of week 9)</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132</a:t>
            </a:fld>
            <a:endParaRPr lang="en-US" dirty="0"/>
          </a:p>
        </p:txBody>
      </p:sp>
    </p:spTree>
    <p:extLst>
      <p:ext uri="{BB962C8B-B14F-4D97-AF65-F5344CB8AC3E}">
        <p14:creationId xmlns:p14="http://schemas.microsoft.com/office/powerpoint/2010/main" val="3364595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How would you improve the results/ What more changes do you need to make to your code or data</a:t>
            </a:r>
          </a:p>
          <a:p>
            <a:pPr lvl="1"/>
            <a:r>
              <a:rPr lang="en-US" sz="1600" dirty="0"/>
              <a:t>Find a more efficient way to make the organization name keywords easier to categorize</a:t>
            </a:r>
          </a:p>
          <a:p>
            <a:pPr lvl="1"/>
            <a:r>
              <a:rPr lang="en-US" sz="1600" dirty="0"/>
              <a:t>I think there's a lot more null values than what was said to be by the source.</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133</a:t>
            </a:fld>
            <a:endParaRPr lang="en-US" dirty="0"/>
          </a:p>
        </p:txBody>
      </p:sp>
    </p:spTree>
    <p:extLst>
      <p:ext uri="{BB962C8B-B14F-4D97-AF65-F5344CB8AC3E}">
        <p14:creationId xmlns:p14="http://schemas.microsoft.com/office/powerpoint/2010/main" val="11407816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of Results</a:t>
            </a:r>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WK09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134</a:t>
            </a:fld>
            <a:endParaRPr lang="en-US" dirty="0"/>
          </a:p>
        </p:txBody>
      </p:sp>
      <p:pic>
        <p:nvPicPr>
          <p:cNvPr id="10" name="Picture 9">
            <a:extLst>
              <a:ext uri="{FF2B5EF4-FFF2-40B4-BE49-F238E27FC236}">
                <a16:creationId xmlns:a16="http://schemas.microsoft.com/office/drawing/2014/main" id="{B23710C1-E57A-98A2-66BE-9FB5CF99A957}"/>
              </a:ext>
            </a:extLst>
          </p:cNvPr>
          <p:cNvPicPr>
            <a:picLocks noChangeAspect="1"/>
          </p:cNvPicPr>
          <p:nvPr/>
        </p:nvPicPr>
        <p:blipFill>
          <a:blip/>
          <a:stretch>
            <a:fillRect/>
          </a:stretch>
        </p:blipFill>
        <p:spPr>
          <a:xfrm>
            <a:off x="284587" y="1926959"/>
            <a:ext cx="11629109" cy="3364992"/>
          </a:xfrm>
          <a:prstGeom prst="rect">
            <a:avLst/>
          </a:prstGeom>
        </p:spPr>
      </p:pic>
    </p:spTree>
    <p:extLst>
      <p:ext uri="{BB962C8B-B14F-4D97-AF65-F5344CB8AC3E}">
        <p14:creationId xmlns:p14="http://schemas.microsoft.com/office/powerpoint/2010/main" val="17268360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135</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582340"/>
            <a:ext cx="10515600" cy="3693319"/>
          </a:xfrm>
          <a:prstGeom prst="rect">
            <a:avLst/>
          </a:prstGeom>
          <a:noFill/>
        </p:spPr>
        <p:txBody>
          <a:bodyPr wrap="square" rtlCol="0">
            <a:spAutoFit/>
          </a:bodyPr>
          <a:lstStyle/>
          <a:p>
            <a:r>
              <a:rPr lang="en-US" dirty="0"/>
              <a:t>Data breaches create significant challenges to organizations, making it necessary to have a proactive approach to mitigate risks and understand the complex dynamics behind these incidents. This study will use machine learning (ML), data cleaning, data transformation, NLP, and other data science techniques to predict data breaches in Massachusetts to gain insights into their patterns and organizational susceptibility. The objectives of this study is to find whether certain organizations are more susceptible to data breaches, the effectiveness of data protection strategies like Data Encryption and Credit Monitoring in preventing or mitigating data breaches, and if the predicted output can elucidate patterns and motivations behind organized data breaches.</a:t>
            </a:r>
          </a:p>
          <a:p>
            <a:endParaRPr lang="en-US" dirty="0"/>
          </a:p>
          <a:p>
            <a:r>
              <a:rPr lang="en-US" dirty="0"/>
              <a:t>To achieve these objectives, we utilized a Decision Tree Classifier on a dataset containing features of the data breaches’ targeted data, breach type, residents affected, and whether security strategies were used. The dataset underwent cleaning, transformation, engineering, feature selection, normalization using scaling, random under sampling, and denormalization. The class imbalance is addressed using random under-sampling to ensure a more balanced representation of organizational categories.</a:t>
            </a:r>
          </a:p>
        </p:txBody>
      </p:sp>
    </p:spTree>
    <p:extLst>
      <p:ext uri="{BB962C8B-B14F-4D97-AF65-F5344CB8AC3E}">
        <p14:creationId xmlns:p14="http://schemas.microsoft.com/office/powerpoint/2010/main" val="33100494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sz="3200" b="1" dirty="0"/>
              <a:t>WK10 – Abstract</a:t>
            </a:r>
            <a:endParaRPr lang="en-US" sz="3200"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136</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613118"/>
            <a:ext cx="10515600" cy="4247317"/>
          </a:xfrm>
          <a:prstGeom prst="rect">
            <a:avLst/>
          </a:prstGeom>
          <a:noFill/>
        </p:spPr>
        <p:txBody>
          <a:bodyPr wrap="square" rtlCol="0">
            <a:spAutoFit/>
          </a:bodyPr>
          <a:lstStyle/>
          <a:p>
            <a:r>
              <a:rPr lang="en-US" dirty="0"/>
              <a:t>The results of the model training showed promising performance in predicting data breaches within the training dataset, achieving an accuracy of approximately 70%. Although, the model's performance on the test dataset was significantly lower, with an accuracy of around 23%. This was due to the complex issue of categorizing the organizations using NLP, which showed difficulty in listing the enormous number of unique keywords for the keyword dictionary. A classification report for the training and test revealed variations in the model's performance across different organizational categories.</a:t>
            </a:r>
          </a:p>
          <a:p>
            <a:endParaRPr lang="en-US" dirty="0"/>
          </a:p>
          <a:p>
            <a:r>
              <a:rPr lang="en-US" dirty="0"/>
              <a:t>This research contributes to the field of cybersecurity by emphasizing the susceptibility of various types of organizations to data breaches and what aspects play into the motivations and reasonings. This highlights the need for addressing thorough data collection by agencies, the difficulty of categorizing large amounts of unique keywords, and improving the model's robustness for real-world applications. Future work will involve finding a more practical way to categorize these organizations using NLP, exploring more machine learning models, hyperparameter tuning, and collecting additional data, such as geographical locations, to further enhance predictive accuracy. Finally, the study emphasizes the importance of understanding and addressing the multifaceted challenges created by data breaches in diverse organizational contexts.</a:t>
            </a:r>
          </a:p>
        </p:txBody>
      </p:sp>
    </p:spTree>
    <p:extLst>
      <p:ext uri="{BB962C8B-B14F-4D97-AF65-F5344CB8AC3E}">
        <p14:creationId xmlns:p14="http://schemas.microsoft.com/office/powerpoint/2010/main" val="35061199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- 12</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137</a:t>
            </a:fld>
            <a:endParaRPr lang="en-US" dirty="0"/>
          </a:p>
        </p:txBody>
      </p:sp>
    </p:spTree>
    <p:extLst>
      <p:ext uri="{BB962C8B-B14F-4D97-AF65-F5344CB8AC3E}">
        <p14:creationId xmlns:p14="http://schemas.microsoft.com/office/powerpoint/2010/main" val="21420679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Reduced number of categories to just the majority classes. </a:t>
            </a:r>
          </a:p>
          <a:p>
            <a:pPr lvl="1"/>
            <a:r>
              <a:rPr lang="en-US" dirty="0"/>
              <a:t>Randomly select categories </a:t>
            </a:r>
          </a:p>
          <a:p>
            <a:pPr lvl="2"/>
            <a:r>
              <a:rPr lang="en-US" dirty="0"/>
              <a:t>The model performs best with just the “Finance” and “Corporation” classes.</a:t>
            </a:r>
          </a:p>
          <a:p>
            <a:pPr lvl="1"/>
            <a:r>
              <a:rPr lang="en-US" dirty="0"/>
              <a:t>Switched confusion matrixes</a:t>
            </a:r>
          </a:p>
          <a:p>
            <a:pPr lvl="2"/>
            <a:r>
              <a:rPr lang="en-US" dirty="0"/>
              <a:t>Train on left, Test on right</a:t>
            </a:r>
          </a:p>
          <a:p>
            <a:pPr lvl="1"/>
            <a:r>
              <a:rPr lang="en-US" dirty="0"/>
              <a:t>Decreasing order for feature importance plot</a:t>
            </a:r>
          </a:p>
          <a:p>
            <a:pPr lvl="1"/>
            <a:r>
              <a:rPr lang="en-US" dirty="0"/>
              <a:t>Reduced length of report abstract</a:t>
            </a:r>
          </a:p>
          <a:p>
            <a:pPr lvl="2"/>
            <a:r>
              <a:rPr lang="en-US" dirty="0"/>
              <a:t>Includes changes made with model</a:t>
            </a:r>
          </a:p>
          <a:p>
            <a:pPr lvl="1"/>
            <a:r>
              <a:rPr lang="en-US" dirty="0"/>
              <a:t>I re-implemented the Outlier Handling</a:t>
            </a:r>
          </a:p>
          <a:p>
            <a:pPr lvl="2"/>
            <a:r>
              <a:rPr lang="en-US" dirty="0"/>
              <a:t>Helped the model’s performance (Current model with the random class selection code)</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138</a:t>
            </a:fld>
            <a:endParaRPr lang="en-US" dirty="0"/>
          </a:p>
        </p:txBody>
      </p:sp>
    </p:spTree>
    <p:extLst>
      <p:ext uri="{BB962C8B-B14F-4D97-AF65-F5344CB8AC3E}">
        <p14:creationId xmlns:p14="http://schemas.microsoft.com/office/powerpoint/2010/main" val="10815179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Draft Report</a:t>
            </a:r>
          </a:p>
          <a:p>
            <a:pPr lvl="1"/>
            <a:r>
              <a:rPr lang="en-US" dirty="0"/>
              <a:t> Algorithm Update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139</a:t>
            </a:fld>
            <a:endParaRPr lang="en-US" dirty="0"/>
          </a:p>
        </p:txBody>
      </p:sp>
    </p:spTree>
    <p:extLst>
      <p:ext uri="{BB962C8B-B14F-4D97-AF65-F5344CB8AC3E}">
        <p14:creationId xmlns:p14="http://schemas.microsoft.com/office/powerpoint/2010/main" val="2443642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Paper title</a:t>
            </a:r>
          </a:p>
          <a:p>
            <a:pPr lvl="1"/>
            <a:r>
              <a:rPr lang="en-US" sz="1800" dirty="0"/>
              <a:t> </a:t>
            </a:r>
            <a:r>
              <a:rPr lang="en-US" sz="1800" b="1" dirty="0"/>
              <a:t>Modified VAST Challenge with Applications to Data Breaches</a:t>
            </a:r>
          </a:p>
          <a:p>
            <a:r>
              <a:rPr lang="en-US" sz="2000" dirty="0"/>
              <a:t>Paper citation </a:t>
            </a:r>
          </a:p>
          <a:p>
            <a:pPr lvl="1"/>
            <a:r>
              <a:rPr lang="en-US" sz="1800" dirty="0" err="1"/>
              <a:t>Carr</a:t>
            </a:r>
            <a:r>
              <a:rPr lang="en-US" sz="1800" dirty="0"/>
              <a:t>, R. Modified VAST Challenge with Applications to Data Breaches. Challenge, 2, 9.</a:t>
            </a:r>
          </a:p>
          <a:p>
            <a:r>
              <a:rPr lang="en-US" sz="2000" dirty="0"/>
              <a:t>Summary of what was investigated </a:t>
            </a:r>
          </a:p>
          <a:p>
            <a:pPr lvl="1"/>
            <a:r>
              <a:rPr lang="en-US" sz="1800" dirty="0"/>
              <a:t>This scholarly article focused on developing interactive tools to visualize and explore a recontextualized dataset from the 2021 VAST Challenge Mini Challenge 2. Specifically, it explored ways to link credit card and loyalty card data to uncover patterns and anomalies. The investigation also delved into using geospatial data to trace the movements of employees and identify potential security risks. </a:t>
            </a:r>
          </a:p>
          <a:p>
            <a:r>
              <a:rPr lang="en-US" sz="2100" dirty="0"/>
              <a:t>Results </a:t>
            </a:r>
          </a:p>
          <a:p>
            <a:pPr lvl="1"/>
            <a:r>
              <a:rPr lang="en-US" sz="1800" dirty="0"/>
              <a:t> Challenges arose within this study due to complex data and unworkable geospatial information, making certain aspects of the investigation difficult to accomplish. .</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14</a:t>
            </a:fld>
            <a:endParaRPr lang="en-US" dirty="0"/>
          </a:p>
        </p:txBody>
      </p:sp>
    </p:spTree>
    <p:extLst>
      <p:ext uri="{BB962C8B-B14F-4D97-AF65-F5344CB8AC3E}">
        <p14:creationId xmlns:p14="http://schemas.microsoft.com/office/powerpoint/2010/main" val="4143215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140</a:t>
            </a:fld>
            <a:endParaRPr lang="en-US" dirty="0"/>
          </a:p>
        </p:txBody>
      </p:sp>
      <p:pic>
        <p:nvPicPr>
          <p:cNvPr id="6" name="Picture 5">
            <a:extLst>
              <a:ext uri="{FF2B5EF4-FFF2-40B4-BE49-F238E27FC236}">
                <a16:creationId xmlns:a16="http://schemas.microsoft.com/office/drawing/2014/main" id="{3108AD70-AC5F-E1FD-3EE7-B0C0985971F7}"/>
              </a:ext>
            </a:extLst>
          </p:cNvPr>
          <p:cNvPicPr>
            <a:picLocks noChangeAspect="1"/>
          </p:cNvPicPr>
          <p:nvPr/>
        </p:nvPicPr>
        <p:blipFill rotWithShape="1">
          <a:blip r:embed="rId2">
            <a:extLst>
              <a:ext uri="{28A0092B-C50C-407E-A947-70E740481C1C}">
                <a14:useLocalDpi xmlns:a14="http://schemas.microsoft.com/office/drawing/2010/main" val="0"/>
              </a:ext>
            </a:extLst>
          </a:blip>
          <a:srcRect t="3475" b="16592"/>
          <a:stretch/>
        </p:blipFill>
        <p:spPr>
          <a:xfrm>
            <a:off x="398085" y="1333500"/>
            <a:ext cx="11395830" cy="4191000"/>
          </a:xfrm>
          <a:prstGeom prst="rect">
            <a:avLst/>
          </a:prstGeom>
        </p:spPr>
      </p:pic>
    </p:spTree>
    <p:extLst>
      <p:ext uri="{BB962C8B-B14F-4D97-AF65-F5344CB8AC3E}">
        <p14:creationId xmlns:p14="http://schemas.microsoft.com/office/powerpoint/2010/main" val="9112532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141</a:t>
            </a:fld>
            <a:endParaRPr lang="en-US" dirty="0"/>
          </a:p>
        </p:txBody>
      </p:sp>
      <p:pic>
        <p:nvPicPr>
          <p:cNvPr id="6" name="Picture 5">
            <a:extLst>
              <a:ext uri="{FF2B5EF4-FFF2-40B4-BE49-F238E27FC236}">
                <a16:creationId xmlns:a16="http://schemas.microsoft.com/office/drawing/2014/main" id="{DE4AEA02-6F69-8B38-8E93-86A0162A1E63}"/>
              </a:ext>
            </a:extLst>
          </p:cNvPr>
          <p:cNvPicPr>
            <a:picLocks noChangeAspect="1"/>
          </p:cNvPicPr>
          <p:nvPr/>
        </p:nvPicPr>
        <p:blipFill rotWithShape="1">
          <a:blip r:embed="rId2">
            <a:extLst>
              <a:ext uri="{28A0092B-C50C-407E-A947-70E740481C1C}">
                <a14:useLocalDpi xmlns:a14="http://schemas.microsoft.com/office/drawing/2010/main" val="0"/>
              </a:ext>
            </a:extLst>
          </a:blip>
          <a:srcRect l="1470" r="1797" b="17179"/>
          <a:stretch/>
        </p:blipFill>
        <p:spPr>
          <a:xfrm>
            <a:off x="146050" y="1909429"/>
            <a:ext cx="11899900" cy="3413181"/>
          </a:xfrm>
          <a:prstGeom prst="rect">
            <a:avLst/>
          </a:prstGeom>
        </p:spPr>
      </p:pic>
    </p:spTree>
    <p:extLst>
      <p:ext uri="{BB962C8B-B14F-4D97-AF65-F5344CB8AC3E}">
        <p14:creationId xmlns:p14="http://schemas.microsoft.com/office/powerpoint/2010/main" val="503208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199" y="1040130"/>
            <a:ext cx="10515600" cy="5316220"/>
          </a:xfrm>
        </p:spPr>
        <p:txBody>
          <a:bodyPr>
            <a:normAutofit fontScale="92500" lnSpcReduction="10000"/>
          </a:bodyPr>
          <a:lstStyle/>
          <a:p>
            <a:pPr>
              <a:spcBef>
                <a:spcPts val="0"/>
              </a:spcBef>
              <a:spcAft>
                <a:spcPts val="600"/>
              </a:spcAft>
            </a:pPr>
            <a:r>
              <a:rPr lang="en-US" sz="1700" dirty="0"/>
              <a:t>What algorithm(s) are you using</a:t>
            </a:r>
          </a:p>
          <a:p>
            <a:pPr lvl="1">
              <a:spcBef>
                <a:spcPts val="0"/>
              </a:spcBef>
              <a:spcAft>
                <a:spcPts val="600"/>
              </a:spcAft>
            </a:pPr>
            <a:r>
              <a:rPr lang="en-US" sz="1500" dirty="0"/>
              <a:t>Decision Tree</a:t>
            </a:r>
          </a:p>
          <a:p>
            <a:pPr marL="457200" lvl="1" indent="0">
              <a:spcBef>
                <a:spcPts val="0"/>
              </a:spcBef>
              <a:spcAft>
                <a:spcPts val="600"/>
              </a:spcAft>
              <a:buNone/>
            </a:pPr>
            <a:endParaRPr lang="en-US" sz="1200" dirty="0"/>
          </a:p>
          <a:p>
            <a:pPr>
              <a:spcBef>
                <a:spcPts val="0"/>
              </a:spcBef>
              <a:spcAft>
                <a:spcPts val="600"/>
              </a:spcAft>
            </a:pPr>
            <a:r>
              <a:rPr lang="en-US" sz="1700" dirty="0"/>
              <a:t>What settings are you using to train and test your algorithm(s)</a:t>
            </a:r>
          </a:p>
          <a:p>
            <a:pPr lvl="1">
              <a:spcBef>
                <a:spcPts val="0"/>
              </a:spcBef>
              <a:spcAft>
                <a:spcPts val="600"/>
              </a:spcAft>
            </a:pPr>
            <a:r>
              <a:rPr lang="en-US" sz="1500" dirty="0"/>
              <a:t>Training and testing data</a:t>
            </a:r>
          </a:p>
          <a:p>
            <a:pPr lvl="2">
              <a:spcBef>
                <a:spcPts val="0"/>
              </a:spcBef>
              <a:spcAft>
                <a:spcPts val="600"/>
              </a:spcAft>
            </a:pPr>
            <a:r>
              <a:rPr lang="en-US" sz="1300" dirty="0"/>
              <a:t>With a test set of 25% and training set of 75%</a:t>
            </a:r>
          </a:p>
          <a:p>
            <a:pPr lvl="2">
              <a:spcBef>
                <a:spcPts val="0"/>
              </a:spcBef>
              <a:spcAft>
                <a:spcPts val="600"/>
              </a:spcAft>
            </a:pPr>
            <a:r>
              <a:rPr lang="en-US" sz="1300" dirty="0"/>
              <a:t>Hyper parameter tuning</a:t>
            </a:r>
          </a:p>
          <a:p>
            <a:pPr lvl="3">
              <a:spcBef>
                <a:spcPts val="0"/>
              </a:spcBef>
              <a:spcAft>
                <a:spcPts val="600"/>
              </a:spcAft>
            </a:pPr>
            <a:r>
              <a:rPr lang="en-US" sz="1100" dirty="0"/>
              <a:t>Max depth = 5</a:t>
            </a:r>
          </a:p>
          <a:p>
            <a:pPr lvl="3">
              <a:spcBef>
                <a:spcPts val="0"/>
              </a:spcBef>
              <a:spcAft>
                <a:spcPts val="600"/>
              </a:spcAft>
            </a:pPr>
            <a:r>
              <a:rPr lang="en-US" sz="1100" dirty="0"/>
              <a:t>Min samples leaf = 2</a:t>
            </a:r>
          </a:p>
          <a:p>
            <a:pPr lvl="3">
              <a:spcBef>
                <a:spcPts val="0"/>
              </a:spcBef>
              <a:spcAft>
                <a:spcPts val="600"/>
              </a:spcAft>
            </a:pPr>
            <a:r>
              <a:rPr lang="en-US" sz="1100" dirty="0"/>
              <a:t>Min samples split = 10</a:t>
            </a:r>
          </a:p>
          <a:p>
            <a:pPr lvl="3">
              <a:spcBef>
                <a:spcPts val="0"/>
              </a:spcBef>
              <a:spcAft>
                <a:spcPts val="600"/>
              </a:spcAft>
            </a:pPr>
            <a:r>
              <a:rPr lang="en-US" sz="1100" dirty="0"/>
              <a:t>The model performed best with these hyperparameters using </a:t>
            </a:r>
            <a:r>
              <a:rPr lang="en-US" sz="1100" u="sng" dirty="0"/>
              <a:t>GridSearchCV</a:t>
            </a:r>
          </a:p>
          <a:p>
            <a:pPr lvl="3">
              <a:spcBef>
                <a:spcPts val="0"/>
              </a:spcBef>
              <a:spcAft>
                <a:spcPts val="600"/>
              </a:spcAft>
            </a:pPr>
            <a:endParaRPr lang="en-US" sz="1200" dirty="0">
              <a:highlight>
                <a:srgbClr val="FF0000"/>
              </a:highlight>
            </a:endParaRPr>
          </a:p>
          <a:p>
            <a:pPr>
              <a:spcBef>
                <a:spcPts val="0"/>
              </a:spcBef>
              <a:spcAft>
                <a:spcPts val="600"/>
              </a:spcAft>
            </a:pPr>
            <a:r>
              <a:rPr lang="en-US" sz="1700" dirty="0"/>
              <a:t>What does my code model</a:t>
            </a:r>
          </a:p>
          <a:p>
            <a:pPr lvl="1">
              <a:spcBef>
                <a:spcPts val="0"/>
              </a:spcBef>
              <a:spcAft>
                <a:spcPts val="600"/>
              </a:spcAft>
            </a:pPr>
            <a:r>
              <a:rPr lang="en-US" sz="1500" dirty="0"/>
              <a:t>This model uses a decision tree to predict the likelihood of data breaches occurring at the reporting entity based on various features, including breach type and all binary variables. The model is evaluated on the testing data using metrics: accuracy and a classification report (precision, recall, F1-score, support).</a:t>
            </a:r>
          </a:p>
          <a:p>
            <a:pPr lvl="1">
              <a:spcBef>
                <a:spcPts val="0"/>
              </a:spcBef>
              <a:spcAft>
                <a:spcPts val="600"/>
              </a:spcAft>
            </a:pPr>
            <a:endParaRPr lang="en-US" sz="1200" dirty="0">
              <a:highlight>
                <a:srgbClr val="FF0000"/>
              </a:highlight>
            </a:endParaRPr>
          </a:p>
          <a:p>
            <a:pPr>
              <a:spcBef>
                <a:spcPts val="0"/>
              </a:spcBef>
              <a:spcAft>
                <a:spcPts val="600"/>
              </a:spcAft>
            </a:pPr>
            <a:r>
              <a:rPr lang="en-US" sz="1700" dirty="0"/>
              <a:t>What do you expect to get at the output</a:t>
            </a:r>
          </a:p>
          <a:p>
            <a:pPr lvl="1">
              <a:spcBef>
                <a:spcPts val="0"/>
              </a:spcBef>
              <a:spcAft>
                <a:spcPts val="600"/>
              </a:spcAft>
            </a:pPr>
            <a:r>
              <a:rPr lang="en-US" sz="1500" dirty="0"/>
              <a:t>I expect to get a classification report (training and test) of all classes in organization categories.</a:t>
            </a:r>
          </a:p>
          <a:p>
            <a:pPr marL="457200" lvl="1" indent="0">
              <a:spcBef>
                <a:spcPts val="0"/>
              </a:spcBef>
              <a:spcAft>
                <a:spcPts val="600"/>
              </a:spcAft>
              <a:buNone/>
            </a:pPr>
            <a:endParaRPr lang="en-US" sz="1200" dirty="0"/>
          </a:p>
          <a:p>
            <a:pPr>
              <a:spcBef>
                <a:spcPts val="0"/>
              </a:spcBef>
              <a:spcAft>
                <a:spcPts val="600"/>
              </a:spcAft>
            </a:pPr>
            <a:r>
              <a:rPr lang="en-US" sz="1700" dirty="0"/>
              <a:t>What output are you getting</a:t>
            </a:r>
          </a:p>
          <a:p>
            <a:pPr lvl="1"/>
            <a:r>
              <a:rPr lang="en-US" sz="1500" dirty="0"/>
              <a:t>A classification report (training and test) of all classes in organization categories.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Algorithm Update</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142</a:t>
            </a:fld>
            <a:endParaRPr lang="en-US" dirty="0"/>
          </a:p>
        </p:txBody>
      </p:sp>
    </p:spTree>
    <p:extLst>
      <p:ext uri="{BB962C8B-B14F-4D97-AF65-F5344CB8AC3E}">
        <p14:creationId xmlns:p14="http://schemas.microsoft.com/office/powerpoint/2010/main" val="2695253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143</a:t>
            </a:fld>
            <a:endParaRPr lang="en-US" dirty="0"/>
          </a:p>
        </p:txBody>
      </p:sp>
      <p:pic>
        <p:nvPicPr>
          <p:cNvPr id="8" name="Picture 7">
            <a:extLst>
              <a:ext uri="{FF2B5EF4-FFF2-40B4-BE49-F238E27FC236}">
                <a16:creationId xmlns:a16="http://schemas.microsoft.com/office/drawing/2014/main" id="{63D1A97F-4F2E-04C5-667E-C39D86489AE6}"/>
              </a:ext>
            </a:extLst>
          </p:cNvPr>
          <p:cNvPicPr>
            <a:picLocks noChangeAspect="1"/>
          </p:cNvPicPr>
          <p:nvPr/>
        </p:nvPicPr>
        <p:blipFill>
          <a:blip r:embed="rId2"/>
          <a:stretch>
            <a:fillRect/>
          </a:stretch>
        </p:blipFill>
        <p:spPr>
          <a:xfrm>
            <a:off x="1774722" y="1720646"/>
            <a:ext cx="8642555" cy="4456317"/>
          </a:xfrm>
          <a:prstGeom prst="rect">
            <a:avLst/>
          </a:prstGeom>
        </p:spPr>
      </p:pic>
    </p:spTree>
    <p:extLst>
      <p:ext uri="{BB962C8B-B14F-4D97-AF65-F5344CB8AC3E}">
        <p14:creationId xmlns:p14="http://schemas.microsoft.com/office/powerpoint/2010/main" val="2330945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144</a:t>
            </a:fld>
            <a:endParaRPr lang="en-US" dirty="0"/>
          </a:p>
        </p:txBody>
      </p:sp>
      <p:pic>
        <p:nvPicPr>
          <p:cNvPr id="12" name="Picture 11">
            <a:extLst>
              <a:ext uri="{FF2B5EF4-FFF2-40B4-BE49-F238E27FC236}">
                <a16:creationId xmlns:a16="http://schemas.microsoft.com/office/drawing/2014/main" id="{3AEF44E4-C398-ADCC-B486-A26DD965B9E4}"/>
              </a:ext>
            </a:extLst>
          </p:cNvPr>
          <p:cNvPicPr>
            <a:picLocks noChangeAspect="1"/>
          </p:cNvPicPr>
          <p:nvPr/>
        </p:nvPicPr>
        <p:blipFill>
          <a:blip r:embed="rId2"/>
          <a:stretch>
            <a:fillRect/>
          </a:stretch>
        </p:blipFill>
        <p:spPr>
          <a:xfrm>
            <a:off x="838200" y="1590502"/>
            <a:ext cx="5224002" cy="4683909"/>
          </a:xfrm>
          <a:prstGeom prst="rect">
            <a:avLst/>
          </a:prstGeom>
        </p:spPr>
      </p:pic>
      <p:pic>
        <p:nvPicPr>
          <p:cNvPr id="13" name="Picture 12">
            <a:extLst>
              <a:ext uri="{FF2B5EF4-FFF2-40B4-BE49-F238E27FC236}">
                <a16:creationId xmlns:a16="http://schemas.microsoft.com/office/drawing/2014/main" id="{411428AC-F3AC-521F-91CE-3A2436346F70}"/>
              </a:ext>
            </a:extLst>
          </p:cNvPr>
          <p:cNvPicPr>
            <a:picLocks noChangeAspect="1"/>
          </p:cNvPicPr>
          <p:nvPr/>
        </p:nvPicPr>
        <p:blipFill>
          <a:blip r:embed="rId3"/>
          <a:stretch>
            <a:fillRect/>
          </a:stretch>
        </p:blipFill>
        <p:spPr>
          <a:xfrm>
            <a:off x="6129798" y="1590502"/>
            <a:ext cx="5224002" cy="4683909"/>
          </a:xfrm>
          <a:prstGeom prst="rect">
            <a:avLst/>
          </a:prstGeom>
        </p:spPr>
      </p:pic>
    </p:spTree>
    <p:extLst>
      <p:ext uri="{BB962C8B-B14F-4D97-AF65-F5344CB8AC3E}">
        <p14:creationId xmlns:p14="http://schemas.microsoft.com/office/powerpoint/2010/main" val="177087313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1" y="1040130"/>
            <a:ext cx="7021748" cy="5136833"/>
          </a:xfrm>
        </p:spPr>
        <p:txBody>
          <a:bodyPr>
            <a:normAutofit fontScale="85000" lnSpcReduction="10000"/>
          </a:bodyPr>
          <a:lstStyle/>
          <a:p>
            <a:pPr>
              <a:lnSpc>
                <a:spcPct val="150000"/>
              </a:lnSpc>
              <a:spcBef>
                <a:spcPts val="0"/>
              </a:spcBef>
              <a:spcAft>
                <a:spcPts val="600"/>
              </a:spcAft>
            </a:pPr>
            <a:r>
              <a:rPr lang="en-US" sz="1800" dirty="0"/>
              <a:t>Training Set:</a:t>
            </a:r>
          </a:p>
          <a:p>
            <a:pPr lvl="1">
              <a:lnSpc>
                <a:spcPct val="150000"/>
              </a:lnSpc>
              <a:spcBef>
                <a:spcPts val="0"/>
              </a:spcBef>
              <a:spcAft>
                <a:spcPts val="600"/>
              </a:spcAft>
            </a:pPr>
            <a:r>
              <a:rPr lang="en-US" sz="1400" dirty="0"/>
              <a:t>The overall training accuracy is approximately 82%.</a:t>
            </a:r>
          </a:p>
          <a:p>
            <a:pPr lvl="1">
              <a:lnSpc>
                <a:spcPct val="150000"/>
              </a:lnSpc>
              <a:spcBef>
                <a:spcPts val="0"/>
              </a:spcBef>
              <a:spcAft>
                <a:spcPts val="600"/>
              </a:spcAft>
            </a:pPr>
            <a:r>
              <a:rPr lang="en-US" sz="1400" b="1" u="sng" dirty="0"/>
              <a:t>Precision: </a:t>
            </a:r>
          </a:p>
          <a:p>
            <a:pPr lvl="2">
              <a:lnSpc>
                <a:spcPct val="150000"/>
              </a:lnSpc>
              <a:spcBef>
                <a:spcPts val="0"/>
              </a:spcBef>
              <a:spcAft>
                <a:spcPts val="600"/>
              </a:spcAft>
            </a:pPr>
            <a:r>
              <a:rPr lang="en-US" sz="1200" dirty="0"/>
              <a:t>The precision measures the accuracy of positive predictions. </a:t>
            </a:r>
          </a:p>
          <a:p>
            <a:pPr lvl="2">
              <a:lnSpc>
                <a:spcPct val="150000"/>
              </a:lnSpc>
              <a:spcBef>
                <a:spcPts val="0"/>
              </a:spcBef>
              <a:spcAft>
                <a:spcPts val="600"/>
              </a:spcAft>
            </a:pPr>
            <a:r>
              <a:rPr lang="en-US" sz="1200" dirty="0"/>
              <a:t>For "Corporation," the precision is 80%, meaning that 80% of the instances predicted as "Corporation" are correct. </a:t>
            </a:r>
          </a:p>
          <a:p>
            <a:pPr lvl="2">
              <a:lnSpc>
                <a:spcPct val="150000"/>
              </a:lnSpc>
              <a:spcBef>
                <a:spcPts val="0"/>
              </a:spcBef>
              <a:spcAft>
                <a:spcPts val="600"/>
              </a:spcAft>
            </a:pPr>
            <a:r>
              <a:rPr lang="en-US" sz="1200" dirty="0"/>
              <a:t>For "Finance," the precision is 83%, indicating that 83% of the instances predicted as "Finance" are correct.</a:t>
            </a:r>
          </a:p>
          <a:p>
            <a:pPr lvl="1">
              <a:lnSpc>
                <a:spcPct val="150000"/>
              </a:lnSpc>
              <a:spcBef>
                <a:spcPts val="0"/>
              </a:spcBef>
              <a:spcAft>
                <a:spcPts val="600"/>
              </a:spcAft>
            </a:pPr>
            <a:r>
              <a:rPr lang="en-US" sz="1400" b="1" u="sng" dirty="0"/>
              <a:t>Recall: </a:t>
            </a:r>
          </a:p>
          <a:p>
            <a:pPr lvl="2">
              <a:lnSpc>
                <a:spcPct val="150000"/>
              </a:lnSpc>
              <a:spcBef>
                <a:spcPts val="0"/>
              </a:spcBef>
              <a:spcAft>
                <a:spcPts val="600"/>
              </a:spcAft>
            </a:pPr>
            <a:r>
              <a:rPr lang="en-US" sz="1200" dirty="0"/>
              <a:t>The recall (also known as sensitivity) measures the ability of the model to correctly identify positive instances. </a:t>
            </a:r>
          </a:p>
          <a:p>
            <a:pPr lvl="2">
              <a:lnSpc>
                <a:spcPct val="150000"/>
              </a:lnSpc>
              <a:spcBef>
                <a:spcPts val="0"/>
              </a:spcBef>
              <a:spcAft>
                <a:spcPts val="600"/>
              </a:spcAft>
            </a:pPr>
            <a:r>
              <a:rPr lang="en-US" sz="1200" dirty="0"/>
              <a:t>For "Corporation," the recall is 84%, indicating that 84% of actual "Corporation" instances are correctly identified. </a:t>
            </a:r>
          </a:p>
          <a:p>
            <a:pPr lvl="2">
              <a:lnSpc>
                <a:spcPct val="150000"/>
              </a:lnSpc>
              <a:spcBef>
                <a:spcPts val="0"/>
              </a:spcBef>
              <a:spcAft>
                <a:spcPts val="600"/>
              </a:spcAft>
            </a:pPr>
            <a:r>
              <a:rPr lang="en-US" sz="1200" dirty="0"/>
              <a:t>For "Finance," the recall is 79%, indicating that 79% of actual "Finance" instances are correctly identified.</a:t>
            </a:r>
          </a:p>
          <a:p>
            <a:pPr lvl="1">
              <a:lnSpc>
                <a:spcPct val="150000"/>
              </a:lnSpc>
              <a:spcBef>
                <a:spcPts val="0"/>
              </a:spcBef>
              <a:spcAft>
                <a:spcPts val="600"/>
              </a:spcAft>
            </a:pPr>
            <a:r>
              <a:rPr lang="en-US" sz="1400" b="1" u="sng" dirty="0"/>
              <a:t>F1-Score:</a:t>
            </a:r>
          </a:p>
          <a:p>
            <a:pPr lvl="2">
              <a:lnSpc>
                <a:spcPct val="150000"/>
              </a:lnSpc>
              <a:spcBef>
                <a:spcPts val="0"/>
              </a:spcBef>
              <a:spcAft>
                <a:spcPts val="600"/>
              </a:spcAft>
            </a:pPr>
            <a:r>
              <a:rPr lang="en-US" sz="1200" dirty="0"/>
              <a:t>The F1-score is the harmonic mean of precision and recall. </a:t>
            </a:r>
          </a:p>
          <a:p>
            <a:pPr lvl="2">
              <a:lnSpc>
                <a:spcPct val="150000"/>
              </a:lnSpc>
              <a:spcBef>
                <a:spcPts val="0"/>
              </a:spcBef>
              <a:spcAft>
                <a:spcPts val="600"/>
              </a:spcAft>
            </a:pPr>
            <a:r>
              <a:rPr lang="en-US" sz="1200" dirty="0"/>
              <a:t>For "Corporation," the F1-score is 0.82, and for "Finance," it's 0.81. </a:t>
            </a:r>
          </a:p>
          <a:p>
            <a:pPr lvl="2">
              <a:lnSpc>
                <a:spcPct val="150000"/>
              </a:lnSpc>
              <a:spcBef>
                <a:spcPts val="0"/>
              </a:spcBef>
              <a:spcAft>
                <a:spcPts val="600"/>
              </a:spcAft>
            </a:pPr>
            <a:r>
              <a:rPr lang="en-US" sz="1200" dirty="0"/>
              <a:t>There is a balance between precision and recall for both classes.</a:t>
            </a:r>
          </a:p>
          <a:p>
            <a:pPr lvl="2">
              <a:lnSpc>
                <a:spcPct val="150000"/>
              </a:lnSpc>
              <a:spcBef>
                <a:spcPts val="0"/>
              </a:spcBef>
              <a:spcAft>
                <a:spcPts val="600"/>
              </a:spcAft>
            </a:pPr>
            <a:endParaRPr lang="en-US" sz="1200" dirty="0"/>
          </a:p>
          <a:p>
            <a:pPr lvl="2">
              <a:lnSpc>
                <a:spcPct val="150000"/>
              </a:lnSpc>
              <a:spcBef>
                <a:spcPts val="0"/>
              </a:spcBef>
              <a:spcAft>
                <a:spcPts val="600"/>
              </a:spcAft>
            </a:pPr>
            <a:endParaRPr lang="en-US" sz="12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145</a:t>
            </a:fld>
            <a:endParaRPr lang="en-US" dirty="0"/>
          </a:p>
        </p:txBody>
      </p:sp>
    </p:spTree>
    <p:extLst>
      <p:ext uri="{BB962C8B-B14F-4D97-AF65-F5344CB8AC3E}">
        <p14:creationId xmlns:p14="http://schemas.microsoft.com/office/powerpoint/2010/main" val="24982661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599" cy="5136833"/>
          </a:xfrm>
        </p:spPr>
        <p:txBody>
          <a:bodyPr>
            <a:normAutofit/>
          </a:bodyPr>
          <a:lstStyle/>
          <a:p>
            <a:pPr>
              <a:lnSpc>
                <a:spcPct val="150000"/>
              </a:lnSpc>
              <a:spcBef>
                <a:spcPts val="0"/>
              </a:spcBef>
              <a:spcAft>
                <a:spcPts val="600"/>
              </a:spcAft>
            </a:pPr>
            <a:r>
              <a:rPr lang="en-US" sz="1800" dirty="0"/>
              <a:t>Test Set:</a:t>
            </a:r>
          </a:p>
          <a:p>
            <a:pPr lvl="1">
              <a:lnSpc>
                <a:spcPct val="150000"/>
              </a:lnSpc>
              <a:spcBef>
                <a:spcPts val="0"/>
              </a:spcBef>
              <a:spcAft>
                <a:spcPts val="600"/>
              </a:spcAft>
            </a:pPr>
            <a:r>
              <a:rPr lang="en-US" sz="1400" dirty="0"/>
              <a:t>The overall training accuracy is approximately 79%.</a:t>
            </a:r>
          </a:p>
          <a:p>
            <a:pPr lvl="1">
              <a:lnSpc>
                <a:spcPct val="150000"/>
              </a:lnSpc>
              <a:spcBef>
                <a:spcPts val="0"/>
              </a:spcBef>
              <a:spcAft>
                <a:spcPts val="600"/>
              </a:spcAft>
            </a:pPr>
            <a:r>
              <a:rPr lang="en-US" sz="1400" dirty="0"/>
              <a:t>The classification report for the test set shows similar trends as the training set. The "Finance" class, for example, has a high precision but a lower recall.</a:t>
            </a:r>
          </a:p>
          <a:p>
            <a:pPr lvl="2"/>
            <a:endParaRPr lang="en-US" sz="14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146</a:t>
            </a:fld>
            <a:endParaRPr lang="en-US" dirty="0"/>
          </a:p>
        </p:txBody>
      </p:sp>
      <p:graphicFrame>
        <p:nvGraphicFramePr>
          <p:cNvPr id="6" name="Table 5">
            <a:extLst>
              <a:ext uri="{FF2B5EF4-FFF2-40B4-BE49-F238E27FC236}">
                <a16:creationId xmlns:a16="http://schemas.microsoft.com/office/drawing/2014/main" id="{877D7A39-5405-5CE8-0E1E-26137C69F157}"/>
              </a:ext>
            </a:extLst>
          </p:cNvPr>
          <p:cNvGraphicFramePr>
            <a:graphicFrameLocks noGrp="1"/>
          </p:cNvGraphicFramePr>
          <p:nvPr>
            <p:extLst>
              <p:ext uri="{D42A27DB-BD31-4B8C-83A1-F6EECF244321}">
                <p14:modId xmlns:p14="http://schemas.microsoft.com/office/powerpoint/2010/main" val="1725074704"/>
              </p:ext>
            </p:extLst>
          </p:nvPr>
        </p:nvGraphicFramePr>
        <p:xfrm>
          <a:off x="711741" y="3813157"/>
          <a:ext cx="5194570" cy="1645920"/>
        </p:xfrm>
        <a:graphic>
          <a:graphicData uri="http://schemas.openxmlformats.org/drawingml/2006/table">
            <a:tbl>
              <a:tblPr firstRow="1" bandRow="1">
                <a:tableStyleId>{5C22544A-7EE6-4342-B048-85BDC9FD1C3A}</a:tableStyleId>
              </a:tblPr>
              <a:tblGrid>
                <a:gridCol w="1038914">
                  <a:extLst>
                    <a:ext uri="{9D8B030D-6E8A-4147-A177-3AD203B41FA5}">
                      <a16:colId xmlns:a16="http://schemas.microsoft.com/office/drawing/2014/main" val="3145209826"/>
                    </a:ext>
                  </a:extLst>
                </a:gridCol>
                <a:gridCol w="1038914">
                  <a:extLst>
                    <a:ext uri="{9D8B030D-6E8A-4147-A177-3AD203B41FA5}">
                      <a16:colId xmlns:a16="http://schemas.microsoft.com/office/drawing/2014/main" val="2731059720"/>
                    </a:ext>
                  </a:extLst>
                </a:gridCol>
                <a:gridCol w="1038914">
                  <a:extLst>
                    <a:ext uri="{9D8B030D-6E8A-4147-A177-3AD203B41FA5}">
                      <a16:colId xmlns:a16="http://schemas.microsoft.com/office/drawing/2014/main" val="2619228245"/>
                    </a:ext>
                  </a:extLst>
                </a:gridCol>
                <a:gridCol w="1038914">
                  <a:extLst>
                    <a:ext uri="{9D8B030D-6E8A-4147-A177-3AD203B41FA5}">
                      <a16:colId xmlns:a16="http://schemas.microsoft.com/office/drawing/2014/main" val="2894750996"/>
                    </a:ext>
                  </a:extLst>
                </a:gridCol>
                <a:gridCol w="1038914">
                  <a:extLst>
                    <a:ext uri="{9D8B030D-6E8A-4147-A177-3AD203B41FA5}">
                      <a16:colId xmlns:a16="http://schemas.microsoft.com/office/drawing/2014/main" val="1904143578"/>
                    </a:ext>
                  </a:extLst>
                </a:gridCol>
              </a:tblGrid>
              <a:tr h="133014">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Precision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F1-Score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bg1"/>
                          </a:solidFill>
                        </a:rPr>
                        <a:t>Support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700691155"/>
                  </a:ext>
                </a:extLst>
              </a:tr>
              <a:tr h="133014">
                <a:tc>
                  <a:txBody>
                    <a:bodyPr/>
                    <a:lstStyle/>
                    <a:p>
                      <a:r>
                        <a:rPr lang="en-US" sz="1200" b="1" dirty="0">
                          <a:solidFill>
                            <a:schemeClr val="bg1"/>
                          </a:solidFill>
                        </a:rPr>
                        <a:t>Corporation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3434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6616693"/>
                  </a:ext>
                </a:extLst>
              </a:tr>
              <a:tr h="133014">
                <a:tc>
                  <a:txBody>
                    <a:bodyPr/>
                    <a:lstStyle/>
                    <a:p>
                      <a:r>
                        <a:rPr lang="en-US" sz="1200" b="1" dirty="0">
                          <a:solidFill>
                            <a:schemeClr val="bg1"/>
                          </a:solidFill>
                        </a:rPr>
                        <a:t>Finance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3434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952304968"/>
                  </a:ext>
                </a:extLst>
              </a:tr>
              <a:tr h="133014">
                <a:tc>
                  <a:txBody>
                    <a:bodyPr/>
                    <a:lstStyle/>
                    <a:p>
                      <a:r>
                        <a:rPr lang="en-US" sz="1200" b="1" dirty="0">
                          <a:solidFill>
                            <a:schemeClr val="bg1"/>
                          </a:solidFill>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1810142220"/>
                  </a:ext>
                </a:extLst>
              </a:tr>
              <a:tr h="133014">
                <a:tc>
                  <a:txBody>
                    <a:bodyPr/>
                    <a:lstStyle/>
                    <a:p>
                      <a:r>
                        <a:rPr lang="en-US" sz="1200" b="1" dirty="0">
                          <a:solidFill>
                            <a:schemeClr val="bg1"/>
                          </a:solidFill>
                        </a:rPr>
                        <a:t>macro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93337404"/>
                  </a:ext>
                </a:extLst>
              </a:tr>
              <a:tr h="133014">
                <a:tc>
                  <a:txBody>
                    <a:bodyPr/>
                    <a:lstStyle/>
                    <a:p>
                      <a:r>
                        <a:rPr lang="en-US" sz="1200" b="1" dirty="0">
                          <a:solidFill>
                            <a:schemeClr val="bg1"/>
                          </a:solidFill>
                        </a:rPr>
                        <a:t>weighted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6868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892104051"/>
                  </a:ext>
                </a:extLst>
              </a:tr>
            </a:tbl>
          </a:graphicData>
        </a:graphic>
      </p:graphicFrame>
      <p:graphicFrame>
        <p:nvGraphicFramePr>
          <p:cNvPr id="7" name="Table 6">
            <a:extLst>
              <a:ext uri="{FF2B5EF4-FFF2-40B4-BE49-F238E27FC236}">
                <a16:creationId xmlns:a16="http://schemas.microsoft.com/office/drawing/2014/main" id="{21131614-A2C1-74B8-8DA2-CCFD0E95AAC2}"/>
              </a:ext>
            </a:extLst>
          </p:cNvPr>
          <p:cNvGraphicFramePr>
            <a:graphicFrameLocks noGrp="1"/>
          </p:cNvGraphicFramePr>
          <p:nvPr>
            <p:extLst>
              <p:ext uri="{D42A27DB-BD31-4B8C-83A1-F6EECF244321}">
                <p14:modId xmlns:p14="http://schemas.microsoft.com/office/powerpoint/2010/main" val="4125855295"/>
              </p:ext>
            </p:extLst>
          </p:nvPr>
        </p:nvGraphicFramePr>
        <p:xfrm>
          <a:off x="6285691" y="3812026"/>
          <a:ext cx="5194570" cy="1645920"/>
        </p:xfrm>
        <a:graphic>
          <a:graphicData uri="http://schemas.openxmlformats.org/drawingml/2006/table">
            <a:tbl>
              <a:tblPr firstRow="1" bandRow="1">
                <a:tableStyleId>{5C22544A-7EE6-4342-B048-85BDC9FD1C3A}</a:tableStyleId>
              </a:tblPr>
              <a:tblGrid>
                <a:gridCol w="1038914">
                  <a:extLst>
                    <a:ext uri="{9D8B030D-6E8A-4147-A177-3AD203B41FA5}">
                      <a16:colId xmlns:a16="http://schemas.microsoft.com/office/drawing/2014/main" val="3145209826"/>
                    </a:ext>
                  </a:extLst>
                </a:gridCol>
                <a:gridCol w="1038914">
                  <a:extLst>
                    <a:ext uri="{9D8B030D-6E8A-4147-A177-3AD203B41FA5}">
                      <a16:colId xmlns:a16="http://schemas.microsoft.com/office/drawing/2014/main" val="2731059720"/>
                    </a:ext>
                  </a:extLst>
                </a:gridCol>
                <a:gridCol w="1038914">
                  <a:extLst>
                    <a:ext uri="{9D8B030D-6E8A-4147-A177-3AD203B41FA5}">
                      <a16:colId xmlns:a16="http://schemas.microsoft.com/office/drawing/2014/main" val="2619228245"/>
                    </a:ext>
                  </a:extLst>
                </a:gridCol>
                <a:gridCol w="1038914">
                  <a:extLst>
                    <a:ext uri="{9D8B030D-6E8A-4147-A177-3AD203B41FA5}">
                      <a16:colId xmlns:a16="http://schemas.microsoft.com/office/drawing/2014/main" val="2894750996"/>
                    </a:ext>
                  </a:extLst>
                </a:gridCol>
                <a:gridCol w="1038914">
                  <a:extLst>
                    <a:ext uri="{9D8B030D-6E8A-4147-A177-3AD203B41FA5}">
                      <a16:colId xmlns:a16="http://schemas.microsoft.com/office/drawing/2014/main" val="1904143578"/>
                    </a:ext>
                  </a:extLst>
                </a:gridCol>
              </a:tblGrid>
              <a:tr h="133014">
                <a:tc>
                  <a:txBody>
                    <a:bodyPr/>
                    <a:lstStyle/>
                    <a:p>
                      <a:endParaRPr lang="en-US" sz="12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Precision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Recall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F1-Score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bg1"/>
                          </a:solidFill>
                        </a:rPr>
                        <a:t>Support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extLst>
                  <a:ext uri="{0D108BD9-81ED-4DB2-BD59-A6C34878D82A}">
                    <a16:rowId xmlns:a16="http://schemas.microsoft.com/office/drawing/2014/main" val="1700691155"/>
                  </a:ext>
                </a:extLst>
              </a:tr>
              <a:tr h="133014">
                <a:tc>
                  <a:txBody>
                    <a:bodyPr/>
                    <a:lstStyle/>
                    <a:p>
                      <a:r>
                        <a:rPr lang="en-US" sz="1200" b="1" dirty="0">
                          <a:solidFill>
                            <a:schemeClr val="bg1"/>
                          </a:solidFill>
                        </a:rPr>
                        <a:t>Corporation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0.67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1164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36616693"/>
                  </a:ext>
                </a:extLst>
              </a:tr>
              <a:tr h="133014">
                <a:tc>
                  <a:txBody>
                    <a:bodyPr/>
                    <a:lstStyle/>
                    <a:p>
                      <a:r>
                        <a:rPr lang="en-US" sz="1200" b="1" dirty="0">
                          <a:solidFill>
                            <a:schemeClr val="bg1"/>
                          </a:solidFill>
                        </a:rPr>
                        <a:t>Finance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0.88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0.82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2023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extLst>
                  <a:ext uri="{0D108BD9-81ED-4DB2-BD59-A6C34878D82A}">
                    <a16:rowId xmlns:a16="http://schemas.microsoft.com/office/drawing/2014/main" val="952304968"/>
                  </a:ext>
                </a:extLst>
              </a:tr>
              <a:tr h="133014">
                <a:tc>
                  <a:txBody>
                    <a:bodyPr/>
                    <a:lstStyle/>
                    <a:p>
                      <a:r>
                        <a:rPr lang="en-US" sz="1200" b="1" dirty="0">
                          <a:solidFill>
                            <a:schemeClr val="bg1"/>
                          </a:solidFill>
                        </a:rPr>
                        <a:t>accuracy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endParaRPr lang="en-US" sz="1200" dirty="0">
                        <a:solidFill>
                          <a:schemeClr val="tx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1810142220"/>
                  </a:ext>
                </a:extLst>
              </a:tr>
              <a:tr h="133014">
                <a:tc>
                  <a:txBody>
                    <a:bodyPr/>
                    <a:lstStyle/>
                    <a:p>
                      <a:r>
                        <a:rPr lang="en-US" sz="1200" b="1" dirty="0">
                          <a:solidFill>
                            <a:schemeClr val="bg1"/>
                          </a:solidFill>
                        </a:rPr>
                        <a:t>macro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0.77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0.78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5F0"/>
                    </a:solidFill>
                  </a:tcPr>
                </a:tc>
                <a:extLst>
                  <a:ext uri="{0D108BD9-81ED-4DB2-BD59-A6C34878D82A}">
                    <a16:rowId xmlns:a16="http://schemas.microsoft.com/office/drawing/2014/main" val="393337404"/>
                  </a:ext>
                </a:extLst>
              </a:tr>
              <a:tr h="133014">
                <a:tc>
                  <a:txBody>
                    <a:bodyPr/>
                    <a:lstStyle/>
                    <a:p>
                      <a:r>
                        <a:rPr lang="en-US" sz="1200" b="1" dirty="0">
                          <a:solidFill>
                            <a:schemeClr val="bg1"/>
                          </a:solidFill>
                        </a:rPr>
                        <a:t>weighted avg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6000D"/>
                    </a:solidFill>
                  </a:tcPr>
                </a:tc>
                <a:tc>
                  <a:txBody>
                    <a:bodyPr/>
                    <a:lstStyle/>
                    <a:p>
                      <a:r>
                        <a:rPr lang="en-US" sz="1200" dirty="0">
                          <a:solidFill>
                            <a:schemeClr val="tx1"/>
                          </a:solidFill>
                        </a:rPr>
                        <a:t>0.80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0.79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r>
                        <a:rPr lang="en-US" sz="1200" dirty="0">
                          <a:solidFill>
                            <a:schemeClr val="tx1"/>
                          </a:solidFill>
                        </a:rPr>
                        <a:t>3187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892104051"/>
                  </a:ext>
                </a:extLst>
              </a:tr>
            </a:tbl>
          </a:graphicData>
        </a:graphic>
      </p:graphicFrame>
      <p:graphicFrame>
        <p:nvGraphicFramePr>
          <p:cNvPr id="8" name="Table 7">
            <a:extLst>
              <a:ext uri="{FF2B5EF4-FFF2-40B4-BE49-F238E27FC236}">
                <a16:creationId xmlns:a16="http://schemas.microsoft.com/office/drawing/2014/main" id="{BA1E1754-F36A-48FE-87EA-AEBC1EE03CE7}"/>
              </a:ext>
            </a:extLst>
          </p:cNvPr>
          <p:cNvGraphicFramePr>
            <a:graphicFrameLocks noGrp="1"/>
          </p:cNvGraphicFramePr>
          <p:nvPr>
            <p:extLst>
              <p:ext uri="{D42A27DB-BD31-4B8C-83A1-F6EECF244321}">
                <p14:modId xmlns:p14="http://schemas.microsoft.com/office/powerpoint/2010/main" val="3347468230"/>
              </p:ext>
            </p:extLst>
          </p:nvPr>
        </p:nvGraphicFramePr>
        <p:xfrm>
          <a:off x="711738" y="3343737"/>
          <a:ext cx="5194570" cy="371971"/>
        </p:xfrm>
        <a:graphic>
          <a:graphicData uri="http://schemas.openxmlformats.org/drawingml/2006/table">
            <a:tbl>
              <a:tblPr firstRow="1" bandRow="1">
                <a:tableStyleId>{5C22544A-7EE6-4342-B048-85BDC9FD1C3A}</a:tableStyleId>
              </a:tblPr>
              <a:tblGrid>
                <a:gridCol w="2597285">
                  <a:extLst>
                    <a:ext uri="{9D8B030D-6E8A-4147-A177-3AD203B41FA5}">
                      <a16:colId xmlns:a16="http://schemas.microsoft.com/office/drawing/2014/main" val="1751158452"/>
                    </a:ext>
                  </a:extLst>
                </a:gridCol>
                <a:gridCol w="2597285">
                  <a:extLst>
                    <a:ext uri="{9D8B030D-6E8A-4147-A177-3AD203B41FA5}">
                      <a16:colId xmlns:a16="http://schemas.microsoft.com/office/drawing/2014/main" val="3660920732"/>
                    </a:ext>
                  </a:extLst>
                </a:gridCol>
              </a:tblGrid>
              <a:tr h="371971">
                <a:tc>
                  <a:txBody>
                    <a:bodyPr/>
                    <a:lstStyle/>
                    <a:p>
                      <a:r>
                        <a:rPr lang="en-US" dirty="0"/>
                        <a:t>Training Accuracy</a:t>
                      </a:r>
                    </a:p>
                  </a:txBody>
                  <a:tcPr>
                    <a:solidFill>
                      <a:schemeClr val="tx2"/>
                    </a:solidFill>
                  </a:tcPr>
                </a:tc>
                <a:tc>
                  <a:txBody>
                    <a:bodyPr/>
                    <a:lstStyle/>
                    <a:p>
                      <a:r>
                        <a:rPr lang="en-US" b="0" dirty="0">
                          <a:solidFill>
                            <a:schemeClr val="tx1"/>
                          </a:solidFill>
                        </a:rPr>
                        <a:t>0.7964472917880023</a:t>
                      </a:r>
                    </a:p>
                  </a:txBody>
                  <a:tcPr>
                    <a:solidFill>
                      <a:srgbClr val="CFD6EB"/>
                    </a:solidFill>
                  </a:tcPr>
                </a:tc>
                <a:extLst>
                  <a:ext uri="{0D108BD9-81ED-4DB2-BD59-A6C34878D82A}">
                    <a16:rowId xmlns:a16="http://schemas.microsoft.com/office/drawing/2014/main" val="1538996969"/>
                  </a:ext>
                </a:extLst>
              </a:tr>
            </a:tbl>
          </a:graphicData>
        </a:graphic>
      </p:graphicFrame>
      <p:graphicFrame>
        <p:nvGraphicFramePr>
          <p:cNvPr id="9" name="Table 8">
            <a:extLst>
              <a:ext uri="{FF2B5EF4-FFF2-40B4-BE49-F238E27FC236}">
                <a16:creationId xmlns:a16="http://schemas.microsoft.com/office/drawing/2014/main" id="{EB06DC48-B033-03A9-F10B-6EADC7C73E8F}"/>
              </a:ext>
            </a:extLst>
          </p:cNvPr>
          <p:cNvGraphicFramePr>
            <a:graphicFrameLocks noGrp="1"/>
          </p:cNvGraphicFramePr>
          <p:nvPr>
            <p:extLst>
              <p:ext uri="{D42A27DB-BD31-4B8C-83A1-F6EECF244321}">
                <p14:modId xmlns:p14="http://schemas.microsoft.com/office/powerpoint/2010/main" val="129691275"/>
              </p:ext>
            </p:extLst>
          </p:nvPr>
        </p:nvGraphicFramePr>
        <p:xfrm>
          <a:off x="6285691" y="3341253"/>
          <a:ext cx="5194570" cy="371971"/>
        </p:xfrm>
        <a:graphic>
          <a:graphicData uri="http://schemas.openxmlformats.org/drawingml/2006/table">
            <a:tbl>
              <a:tblPr firstRow="1" bandRow="1">
                <a:tableStyleId>{5C22544A-7EE6-4342-B048-85BDC9FD1C3A}</a:tableStyleId>
              </a:tblPr>
              <a:tblGrid>
                <a:gridCol w="2597285">
                  <a:extLst>
                    <a:ext uri="{9D8B030D-6E8A-4147-A177-3AD203B41FA5}">
                      <a16:colId xmlns:a16="http://schemas.microsoft.com/office/drawing/2014/main" val="1751158452"/>
                    </a:ext>
                  </a:extLst>
                </a:gridCol>
                <a:gridCol w="2597285">
                  <a:extLst>
                    <a:ext uri="{9D8B030D-6E8A-4147-A177-3AD203B41FA5}">
                      <a16:colId xmlns:a16="http://schemas.microsoft.com/office/drawing/2014/main" val="3660920732"/>
                    </a:ext>
                  </a:extLst>
                </a:gridCol>
              </a:tblGrid>
              <a:tr h="371971">
                <a:tc>
                  <a:txBody>
                    <a:bodyPr/>
                    <a:lstStyle/>
                    <a:p>
                      <a:r>
                        <a:rPr lang="en-US" dirty="0"/>
                        <a:t>Test Accuracy</a:t>
                      </a:r>
                    </a:p>
                  </a:txBody>
                  <a:tcPr>
                    <a:solidFill>
                      <a:srgbClr val="66000D"/>
                    </a:solidFill>
                  </a:tcPr>
                </a:tc>
                <a:tc>
                  <a:txBody>
                    <a:bodyPr/>
                    <a:lstStyle/>
                    <a:p>
                      <a:r>
                        <a:rPr lang="en-US" b="0" dirty="0">
                          <a:solidFill>
                            <a:schemeClr val="tx1"/>
                          </a:solidFill>
                        </a:rPr>
                        <a:t>0.7856918732350172</a:t>
                      </a:r>
                    </a:p>
                  </a:txBody>
                  <a:tcPr>
                    <a:solidFill>
                      <a:srgbClr val="E6C9C7"/>
                    </a:solidFill>
                  </a:tcPr>
                </a:tc>
                <a:extLst>
                  <a:ext uri="{0D108BD9-81ED-4DB2-BD59-A6C34878D82A}">
                    <a16:rowId xmlns:a16="http://schemas.microsoft.com/office/drawing/2014/main" val="1538996969"/>
                  </a:ext>
                </a:extLst>
              </a:tr>
            </a:tbl>
          </a:graphicData>
        </a:graphic>
      </p:graphicFrame>
    </p:spTree>
    <p:extLst>
      <p:ext uri="{BB962C8B-B14F-4D97-AF65-F5344CB8AC3E}">
        <p14:creationId xmlns:p14="http://schemas.microsoft.com/office/powerpoint/2010/main" val="5143118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How would you improve the results/ What more changes do you need to make to your code or data</a:t>
            </a:r>
          </a:p>
          <a:p>
            <a:pPr lvl="1">
              <a:lnSpc>
                <a:spcPct val="150000"/>
              </a:lnSpc>
            </a:pPr>
            <a:r>
              <a:rPr lang="en-US" sz="1400" dirty="0"/>
              <a:t>Find a more efficient way to make the organization name keywords easier to categorize</a:t>
            </a:r>
          </a:p>
          <a:p>
            <a:pPr lvl="1">
              <a:lnSpc>
                <a:spcPct val="150000"/>
              </a:lnSpc>
            </a:pPr>
            <a:r>
              <a:rPr lang="en-US" sz="1400" dirty="0"/>
              <a:t>I think there's a lot more null values than what was said to be by the source.</a:t>
            </a:r>
          </a:p>
          <a:p>
            <a:pPr lvl="1">
              <a:lnSpc>
                <a:spcPct val="150000"/>
              </a:lnSpc>
            </a:pPr>
            <a:endParaRPr lang="en-US" sz="1400" dirty="0"/>
          </a:p>
          <a:p>
            <a:pPr>
              <a:lnSpc>
                <a:spcPct val="150000"/>
              </a:lnSpc>
              <a:spcBef>
                <a:spcPts val="0"/>
              </a:spcBef>
              <a:spcAft>
                <a:spcPts val="600"/>
              </a:spcAft>
            </a:pPr>
            <a:r>
              <a:rPr lang="en-US" sz="1800" dirty="0"/>
              <a:t>Explanation</a:t>
            </a:r>
          </a:p>
          <a:p>
            <a:pPr lvl="1">
              <a:lnSpc>
                <a:spcPct val="150000"/>
              </a:lnSpc>
              <a:spcBef>
                <a:spcPts val="0"/>
              </a:spcBef>
              <a:spcAft>
                <a:spcPts val="600"/>
              </a:spcAft>
            </a:pPr>
            <a:r>
              <a:rPr lang="en-US" sz="1400" dirty="0"/>
              <a:t>The model appears to perform reasonably well on the selected classes "Corporation" and "Finance.”</a:t>
            </a:r>
          </a:p>
          <a:p>
            <a:pPr lvl="1">
              <a:lnSpc>
                <a:spcPct val="150000"/>
              </a:lnSpc>
              <a:spcBef>
                <a:spcPts val="0"/>
              </a:spcBef>
              <a:spcAft>
                <a:spcPts val="600"/>
              </a:spcAft>
            </a:pPr>
            <a:r>
              <a:rPr lang="en-US" sz="1400" dirty="0"/>
              <a:t>Both classes have fairly high precision and recall values, indicating that the model is effective at correctly classifying these two classes.</a:t>
            </a:r>
          </a:p>
          <a:p>
            <a:pPr lvl="1">
              <a:lnSpc>
                <a:spcPct val="150000"/>
              </a:lnSpc>
            </a:pPr>
            <a:endParaRPr lang="en-US" sz="14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147</a:t>
            </a:fld>
            <a:endParaRPr lang="en-US" dirty="0"/>
          </a:p>
        </p:txBody>
      </p:sp>
    </p:spTree>
    <p:extLst>
      <p:ext uri="{BB962C8B-B14F-4D97-AF65-F5344CB8AC3E}">
        <p14:creationId xmlns:p14="http://schemas.microsoft.com/office/powerpoint/2010/main" val="22349014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800" dirty="0"/>
              <a:t>Graph of Results</a:t>
            </a:r>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WK12 – Results of the algorithm</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148</a:t>
            </a:fld>
            <a:endParaRPr lang="en-US" dirty="0"/>
          </a:p>
        </p:txBody>
      </p:sp>
      <p:pic>
        <p:nvPicPr>
          <p:cNvPr id="8" name="Picture 7" descr="A diagram of a credit monitoring system&#10;&#10;Description automatically generated">
            <a:extLst>
              <a:ext uri="{FF2B5EF4-FFF2-40B4-BE49-F238E27FC236}">
                <a16:creationId xmlns:a16="http://schemas.microsoft.com/office/drawing/2014/main" id="{03EC7130-19FD-8995-CD43-F1A21D360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48" y="1862097"/>
            <a:ext cx="10380304" cy="3492898"/>
          </a:xfrm>
          <a:prstGeom prst="rect">
            <a:avLst/>
          </a:prstGeom>
        </p:spPr>
      </p:pic>
    </p:spTree>
    <p:extLst>
      <p:ext uri="{BB962C8B-B14F-4D97-AF65-F5344CB8AC3E}">
        <p14:creationId xmlns:p14="http://schemas.microsoft.com/office/powerpoint/2010/main" val="32165624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Abstract</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149</a:t>
            </a:fld>
            <a:endParaRPr lang="en-US" dirty="0"/>
          </a:p>
        </p:txBody>
      </p:sp>
      <p:sp>
        <p:nvSpPr>
          <p:cNvPr id="2" name="TextBox 1">
            <a:extLst>
              <a:ext uri="{FF2B5EF4-FFF2-40B4-BE49-F238E27FC236}">
                <a16:creationId xmlns:a16="http://schemas.microsoft.com/office/drawing/2014/main" id="{694D8AC8-A190-03FE-A393-73D2092DA1A0}"/>
              </a:ext>
            </a:extLst>
          </p:cNvPr>
          <p:cNvSpPr txBox="1"/>
          <p:nvPr/>
        </p:nvSpPr>
        <p:spPr>
          <a:xfrm>
            <a:off x="838200" y="1564955"/>
            <a:ext cx="10515600" cy="3416320"/>
          </a:xfrm>
          <a:prstGeom prst="rect">
            <a:avLst/>
          </a:prstGeom>
          <a:noFill/>
        </p:spPr>
        <p:txBody>
          <a:bodyPr wrap="square" rtlCol="0">
            <a:spAutoFit/>
          </a:bodyPr>
          <a:lstStyle/>
          <a:p>
            <a:r>
              <a:rPr lang="en-US" dirty="0"/>
              <a:t>Data breaches pose challenges for organizations, necessitating a proactive approach to mitigate risks and grasp the underlying dynamics. This study uses machine learning, data science techniques, and NLP to predict Massachusetts data breaches, aiming to uncover patterns and susceptibility. Organizational susceptibility, data protection strategies, and motivations behind data breaches will be investigated. A Decision Tree Classifier on a cleaned, transformed, and normalized dataset with balanced representation was employed. The model achieves 81% accuracy in the training dataset and 80% in the test dataset, with only the two majority classes “Finance” and “Corporation”. This research emphasizes the need for comprehensive data collection, improved NLP, and model robustness. Future work will involve finding a more practical way to categorize these organizations using NLP, exploring more machine learning models, hyperparameter tuning, and collecting additional data, such as geographical locations, to further enhance predictive accuracy. Finally, the study emphasizes the importance of understanding and addressing the multifaceted challenges created by data breaches in diverse organizational contexts.</a:t>
            </a:r>
          </a:p>
        </p:txBody>
      </p:sp>
    </p:spTree>
    <p:extLst>
      <p:ext uri="{BB962C8B-B14F-4D97-AF65-F5344CB8AC3E}">
        <p14:creationId xmlns:p14="http://schemas.microsoft.com/office/powerpoint/2010/main" val="3939666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sz="2000" dirty="0"/>
              <a:t>What processing algorithms did this paper use</a:t>
            </a:r>
          </a:p>
          <a:p>
            <a:pPr lvl="1"/>
            <a:r>
              <a:rPr lang="en-US" sz="1800" dirty="0"/>
              <a:t> The processing algorithms used are data linking, d</a:t>
            </a:r>
            <a:r>
              <a:rPr lang="en-US" sz="1800" i="0" dirty="0">
                <a:effectLst/>
              </a:rPr>
              <a:t>ata abstraction and exploration, geospatial </a:t>
            </a:r>
            <a:r>
              <a:rPr lang="en-US" sz="1800" dirty="0"/>
              <a:t>d</a:t>
            </a:r>
            <a:r>
              <a:rPr lang="en-US" sz="1800" i="0" dirty="0">
                <a:effectLst/>
              </a:rPr>
              <a:t>ata </a:t>
            </a:r>
            <a:r>
              <a:rPr lang="en-US" sz="1800" dirty="0"/>
              <a:t>c</a:t>
            </a:r>
            <a:r>
              <a:rPr lang="en-US" sz="1800" i="0" dirty="0">
                <a:effectLst/>
              </a:rPr>
              <a:t>onversion, </a:t>
            </a:r>
            <a:r>
              <a:rPr lang="en-US" sz="1800" dirty="0"/>
              <a:t>and d</a:t>
            </a:r>
            <a:r>
              <a:rPr lang="en-US" sz="1800" i="0" dirty="0">
                <a:effectLst/>
              </a:rPr>
              <a:t>ata </a:t>
            </a:r>
            <a:r>
              <a:rPr lang="en-US" sz="1800" dirty="0"/>
              <a:t>c</a:t>
            </a:r>
            <a:r>
              <a:rPr lang="en-US" sz="1800" i="0" dirty="0">
                <a:effectLst/>
              </a:rPr>
              <a:t>leaning</a:t>
            </a:r>
            <a:r>
              <a:rPr lang="en-US" sz="1600" i="0" dirty="0">
                <a:effectLst/>
              </a:rPr>
              <a:t>.</a:t>
            </a:r>
            <a:endParaRPr lang="en-US" sz="1800" dirty="0"/>
          </a:p>
          <a:p>
            <a:r>
              <a:rPr lang="en-US" sz="2000" dirty="0"/>
              <a:t>What you liked about the paper</a:t>
            </a:r>
          </a:p>
          <a:p>
            <a:pPr lvl="1"/>
            <a:r>
              <a:rPr lang="en-US" sz="1800" dirty="0"/>
              <a:t>I like how the paper chooses practical data processing techniques for the dataset, </a:t>
            </a:r>
            <a:r>
              <a:rPr lang="en-US" sz="1800" dirty="0" err="1"/>
              <a:t>iwhich</a:t>
            </a:r>
            <a:r>
              <a:rPr lang="en-US" sz="1800" dirty="0"/>
              <a:t> includes: data abstraction, geospatial conversion, and interactive visualization, to explore the dataset's nuances and limitations. </a:t>
            </a:r>
          </a:p>
          <a:p>
            <a:r>
              <a:rPr lang="en-US" sz="2000" dirty="0"/>
              <a:t>What additions you can provide to the topic</a:t>
            </a:r>
          </a:p>
          <a:p>
            <a:pPr lvl="1"/>
            <a:r>
              <a:rPr lang="en-US" sz="1800" dirty="0"/>
              <a:t>I could add ML anomaly detection algorithms or clustering techniques, which can help identify unusual patterns/relationships in the data that might identify potential breaches or suspicious activities.</a:t>
            </a:r>
            <a:endParaRPr lang="en-US" sz="1600" dirty="0"/>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WK02 – Literature Review | Paper 3</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15</a:t>
            </a:fld>
            <a:endParaRPr lang="en-US" dirty="0"/>
          </a:p>
        </p:txBody>
      </p:sp>
    </p:spTree>
    <p:extLst>
      <p:ext uri="{BB962C8B-B14F-4D97-AF65-F5344CB8AC3E}">
        <p14:creationId xmlns:p14="http://schemas.microsoft.com/office/powerpoint/2010/main" val="3188425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6375"/>
            <a:ext cx="10515600" cy="5130588"/>
          </a:xfrm>
        </p:spPr>
        <p:txBody>
          <a:bodyPr>
            <a:normAutofit/>
          </a:bodyPr>
          <a:lstStyle/>
          <a:p>
            <a:pPr>
              <a:spcBef>
                <a:spcPts val="0"/>
              </a:spcBef>
              <a:spcAft>
                <a:spcPts val="600"/>
              </a:spcAft>
            </a:pPr>
            <a:r>
              <a:rPr lang="en-US" sz="1600" dirty="0"/>
              <a:t> </a:t>
            </a:r>
            <a:r>
              <a:rPr lang="en-US" sz="1800" dirty="0"/>
              <a:t>Draft paper was sent as a separate submission on Blackboard</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WK12 – Draft paper</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150</a:t>
            </a:fld>
            <a:endParaRPr lang="en-US" dirty="0"/>
          </a:p>
        </p:txBody>
      </p:sp>
    </p:spTree>
    <p:extLst>
      <p:ext uri="{BB962C8B-B14F-4D97-AF65-F5344CB8AC3E}">
        <p14:creationId xmlns:p14="http://schemas.microsoft.com/office/powerpoint/2010/main" val="2537175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E1869-8F34-85C3-AC16-99F096538736}"/>
              </a:ext>
            </a:extLst>
          </p:cNvPr>
          <p:cNvSpPr>
            <a:spLocks noGrp="1"/>
          </p:cNvSpPr>
          <p:nvPr>
            <p:ph type="title"/>
          </p:nvPr>
        </p:nvSpPr>
        <p:spPr/>
        <p:txBody>
          <a:bodyPr/>
          <a:lstStyle/>
          <a:p>
            <a:r>
              <a:rPr lang="en-US" b="1" dirty="0"/>
              <a:t>WK02 – Synthesis Matrix</a:t>
            </a:r>
            <a:endParaRPr lang="en-US" dirty="0"/>
          </a:p>
        </p:txBody>
      </p:sp>
      <p:sp>
        <p:nvSpPr>
          <p:cNvPr id="3" name="Content Placeholder 2">
            <a:extLst>
              <a:ext uri="{FF2B5EF4-FFF2-40B4-BE49-F238E27FC236}">
                <a16:creationId xmlns:a16="http://schemas.microsoft.com/office/drawing/2014/main" id="{EBAF431C-D03A-5599-73F7-008AB84A501D}"/>
              </a:ext>
            </a:extLst>
          </p:cNvPr>
          <p:cNvSpPr>
            <a:spLocks noGrp="1"/>
          </p:cNvSpPr>
          <p:nvPr>
            <p:ph idx="1"/>
          </p:nvPr>
        </p:nvSpPr>
        <p:spPr>
          <a:xfrm>
            <a:off x="838200" y="1055802"/>
            <a:ext cx="10515600" cy="5121161"/>
          </a:xfrm>
        </p:spPr>
        <p:txBody>
          <a:bodyPr/>
          <a:lstStyle/>
          <a:p>
            <a:pPr marL="0" indent="0">
              <a:buNone/>
            </a:pPr>
            <a:r>
              <a:rPr lang="en-US" dirty="0"/>
              <a:t> </a:t>
            </a:r>
          </a:p>
        </p:txBody>
      </p:sp>
      <p:sp>
        <p:nvSpPr>
          <p:cNvPr id="4" name="Date Placeholder 3">
            <a:extLst>
              <a:ext uri="{FF2B5EF4-FFF2-40B4-BE49-F238E27FC236}">
                <a16:creationId xmlns:a16="http://schemas.microsoft.com/office/drawing/2014/main" id="{F65829A4-7B6D-118D-197D-DC77CF468588}"/>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6D842115-8A64-7E06-0877-512C2A107E75}"/>
              </a:ext>
            </a:extLst>
          </p:cNvPr>
          <p:cNvSpPr>
            <a:spLocks noGrp="1"/>
          </p:cNvSpPr>
          <p:nvPr>
            <p:ph type="sldNum" sz="quarter" idx="12"/>
          </p:nvPr>
        </p:nvSpPr>
        <p:spPr/>
        <p:txBody>
          <a:bodyPr/>
          <a:lstStyle/>
          <a:p>
            <a:fld id="{084F86B3-D3F4-4BE8-8D92-1FAB04CE9786}" type="slidenum">
              <a:rPr lang="en-US" smtClean="0"/>
              <a:t>16</a:t>
            </a:fld>
            <a:endParaRPr lang="en-US" dirty="0"/>
          </a:p>
        </p:txBody>
      </p:sp>
      <p:graphicFrame>
        <p:nvGraphicFramePr>
          <p:cNvPr id="6" name="Table 5">
            <a:extLst>
              <a:ext uri="{FF2B5EF4-FFF2-40B4-BE49-F238E27FC236}">
                <a16:creationId xmlns:a16="http://schemas.microsoft.com/office/drawing/2014/main" id="{9E9E2929-6A48-7046-1452-9EE0C76ED786}"/>
              </a:ext>
            </a:extLst>
          </p:cNvPr>
          <p:cNvGraphicFramePr>
            <a:graphicFrameLocks noGrp="1"/>
          </p:cNvGraphicFramePr>
          <p:nvPr/>
        </p:nvGraphicFramePr>
        <p:xfrm>
          <a:off x="838200" y="1122069"/>
          <a:ext cx="10515601" cy="5244542"/>
        </p:xfrm>
        <a:graphic>
          <a:graphicData uri="http://schemas.openxmlformats.org/drawingml/2006/table">
            <a:tbl>
              <a:tblPr firstRow="1" firstCol="1" bandRow="1">
                <a:tableStyleId>{5C22544A-7EE6-4342-B048-85BDC9FD1C3A}</a:tableStyleId>
              </a:tblPr>
              <a:tblGrid>
                <a:gridCol w="1073220">
                  <a:extLst>
                    <a:ext uri="{9D8B030D-6E8A-4147-A177-3AD203B41FA5}">
                      <a16:colId xmlns:a16="http://schemas.microsoft.com/office/drawing/2014/main" val="3719082361"/>
                    </a:ext>
                  </a:extLst>
                </a:gridCol>
                <a:gridCol w="2158678">
                  <a:extLst>
                    <a:ext uri="{9D8B030D-6E8A-4147-A177-3AD203B41FA5}">
                      <a16:colId xmlns:a16="http://schemas.microsoft.com/office/drawing/2014/main" val="723836625"/>
                    </a:ext>
                  </a:extLst>
                </a:gridCol>
                <a:gridCol w="1236420">
                  <a:extLst>
                    <a:ext uri="{9D8B030D-6E8A-4147-A177-3AD203B41FA5}">
                      <a16:colId xmlns:a16="http://schemas.microsoft.com/office/drawing/2014/main" val="1270001445"/>
                    </a:ext>
                  </a:extLst>
                </a:gridCol>
                <a:gridCol w="2528050">
                  <a:extLst>
                    <a:ext uri="{9D8B030D-6E8A-4147-A177-3AD203B41FA5}">
                      <a16:colId xmlns:a16="http://schemas.microsoft.com/office/drawing/2014/main" val="277943898"/>
                    </a:ext>
                  </a:extLst>
                </a:gridCol>
                <a:gridCol w="1997222">
                  <a:extLst>
                    <a:ext uri="{9D8B030D-6E8A-4147-A177-3AD203B41FA5}">
                      <a16:colId xmlns:a16="http://schemas.microsoft.com/office/drawing/2014/main" val="69030283"/>
                    </a:ext>
                  </a:extLst>
                </a:gridCol>
                <a:gridCol w="1522011">
                  <a:extLst>
                    <a:ext uri="{9D8B030D-6E8A-4147-A177-3AD203B41FA5}">
                      <a16:colId xmlns:a16="http://schemas.microsoft.com/office/drawing/2014/main" val="1643566483"/>
                    </a:ext>
                  </a:extLst>
                </a:gridCol>
              </a:tblGrid>
              <a:tr h="180110">
                <a:tc>
                  <a:txBody>
                    <a:bodyPr/>
                    <a:lstStyle/>
                    <a:p>
                      <a:pPr marL="0" marR="0" algn="ctr">
                        <a:spcBef>
                          <a:spcPts val="0"/>
                        </a:spcBef>
                        <a:spcAft>
                          <a:spcPts val="0"/>
                        </a:spcAft>
                      </a:pPr>
                      <a:r>
                        <a:rPr lang="en-US" sz="1000" dirty="0">
                          <a:effectLst/>
                        </a:rPr>
                        <a:t>Sources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Research question/hypothesis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Methods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Findings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Strengths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000" dirty="0">
                          <a:effectLst/>
                        </a:rPr>
                        <a:t>Limitations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1012206"/>
                  </a:ext>
                </a:extLst>
              </a:tr>
              <a:tr h="1285504">
                <a:tc>
                  <a:txBody>
                    <a:bodyPr/>
                    <a:lstStyle/>
                    <a:p>
                      <a:pPr marL="0" marR="0">
                        <a:spcBef>
                          <a:spcPts val="0"/>
                        </a:spcBef>
                        <a:spcAft>
                          <a:spcPts val="0"/>
                        </a:spcAft>
                      </a:pPr>
                      <a:r>
                        <a:rPr lang="en-US" sz="1000" dirty="0">
                          <a:effectLst/>
                          <a:latin typeface="+mn-lt"/>
                        </a:rPr>
                        <a:t>Where is the current work located?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Reference to source. Must use a consistent citation format.</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issue is the paper addressing?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The research question that the paper sets out to answer, or a hypothesis that the authors set out  to support or disprove.</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How was it performed?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approaches, methods, tools and techniques were used?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did they find?</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Describes the data that was collected and the results of any statistical tests/analysis that were performed.</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was particularly good about the paper?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This section typically highlights the major contribution about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rPr>
                        <a:t>What were the shortcoming of the current work? </a:t>
                      </a:r>
                    </a:p>
                    <a:p>
                      <a:pPr marL="0" marR="0">
                        <a:spcBef>
                          <a:spcPts val="0"/>
                        </a:spcBef>
                        <a:spcAft>
                          <a:spcPts val="0"/>
                        </a:spcAft>
                      </a:pPr>
                      <a:r>
                        <a:rPr lang="en-US" sz="1000" dirty="0">
                          <a:effectLst/>
                          <a:latin typeface="+mn-lt"/>
                        </a:rPr>
                        <a:t> </a:t>
                      </a:r>
                    </a:p>
                    <a:p>
                      <a:pPr marL="0" marR="0">
                        <a:spcBef>
                          <a:spcPts val="0"/>
                        </a:spcBef>
                        <a:spcAft>
                          <a:spcPts val="0"/>
                        </a:spcAft>
                      </a:pPr>
                      <a:r>
                        <a:rPr lang="en-US" sz="1000" dirty="0">
                          <a:effectLst/>
                          <a:latin typeface="+mn-lt"/>
                        </a:rPr>
                        <a:t>What could be done to improve the current work.</a:t>
                      </a:r>
                      <a:endParaRPr lang="en-US" sz="1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25645963"/>
                  </a:ext>
                </a:extLst>
              </a:tr>
              <a:tr h="995450">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Paper 1</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are organizational data breaches distributed geospatially in the United States? What are the underlying factors contributing to these distribution patterns?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Routine Activity Theory, Situational Crime Prevention (SCP), and  geospatial analysis.</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Evidence supporting the geospatial clustering of data breaches in specific US counties.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Implementation of measures like target hardening and access control reduces the occurrence of data breaches.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applied theory, geospatial analysis, and situational prevention strategies.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quality, generalization of other countries, and various factors and aspects unknown.</a:t>
                      </a:r>
                    </a:p>
                  </a:txBody>
                  <a:tcPr marL="68580" marR="68580" marT="0" marB="0"/>
                </a:tc>
                <a:extLst>
                  <a:ext uri="{0D108BD9-81ED-4DB2-BD59-A6C34878D82A}">
                    <a16:rowId xmlns:a16="http://schemas.microsoft.com/office/drawing/2014/main" val="3310527816"/>
                  </a:ext>
                </a:extLst>
              </a:tr>
              <a:tr h="15642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2</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do data breaches affect consumer credit behavior, adoption of fraud protection services, and response to news coverage of breaches?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collection, Logistic regression, geospatial analysis, and comparison of affected and unaffected.</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directly affected by the data breach were more likely to adopt fraud protection services.</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breach didn’t  significantly change the credit card use or other financial behaviors of affected individuals. </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Individuals who heard about the breach in the news but were not directly affected did not exhibit significant changes in behavior.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Real world applications, showing the affect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Geospatial analysis giving valuable insights into how breach-related responses vary across different geographic areas, </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source accuracy, long-term behavioral changes, and external factors.</a:t>
                      </a:r>
                    </a:p>
                  </a:txBody>
                  <a:tcPr marL="68580" marR="68580" marT="0" marB="0"/>
                </a:tc>
                <a:extLst>
                  <a:ext uri="{0D108BD9-81ED-4DB2-BD59-A6C34878D82A}">
                    <a16:rowId xmlns:a16="http://schemas.microsoft.com/office/drawing/2014/main" val="2733128348"/>
                  </a:ext>
                </a:extLst>
              </a:tr>
              <a:tr h="1174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effectLst/>
                          <a:latin typeface="+mn-lt"/>
                          <a:ea typeface="Calibri" panose="020F0502020204030204" pitchFamily="34" charset="0"/>
                          <a:cs typeface="Arial" panose="020B0604020202020204" pitchFamily="34" charset="0"/>
                        </a:rPr>
                        <a:t>Paper 3</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How can interactive visualization tools and practical data processing techniques be applied to recontextualized datasets to uncover patterns, anomalies, and potential security risks, particularly in the context of data breaches?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Data linking, geospatial data conversion, and data visualization.</a:t>
                      </a:r>
                    </a:p>
                  </a:txBody>
                  <a:tcPr marL="68580" marR="68580" marT="0" marB="0"/>
                </a:tc>
                <a:tc>
                  <a:txBody>
                    <a:bodyPr/>
                    <a:lstStyle/>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The dataset presented challenges due to its complexity and unworkable geospatial data.</a:t>
                      </a:r>
                    </a:p>
                    <a:p>
                      <a:pPr marL="228600" marR="0" indent="-228600">
                        <a:spcBef>
                          <a:spcPts val="0"/>
                        </a:spcBef>
                        <a:spcAft>
                          <a:spcPts val="0"/>
                        </a:spcAft>
                        <a:buFont typeface="+mj-lt"/>
                        <a:buAutoNum type="arabicPeriod"/>
                      </a:pPr>
                      <a:r>
                        <a:rPr lang="en-US" sz="1000" dirty="0">
                          <a:effectLst/>
                          <a:latin typeface="+mn-lt"/>
                          <a:ea typeface="Calibri" panose="020F0502020204030204" pitchFamily="34" charset="0"/>
                          <a:cs typeface="Arial" panose="020B0604020202020204" pitchFamily="34" charset="0"/>
                        </a:rPr>
                        <a:t>Data abstraction, geospatial conversion, and interactive visualization were effective techniques for uncovering insights.</a:t>
                      </a: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The data processing addresses real-world challenges within complex datasets.</a:t>
                      </a:r>
                    </a:p>
                    <a:p>
                      <a:pPr marL="0" marR="0">
                        <a:spcBef>
                          <a:spcPts val="0"/>
                        </a:spcBef>
                        <a:spcAft>
                          <a:spcPts val="0"/>
                        </a:spcAft>
                      </a:pPr>
                      <a:endParaRPr lang="en-US" sz="1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marL="0" marR="0">
                        <a:spcBef>
                          <a:spcPts val="0"/>
                        </a:spcBef>
                        <a:spcAft>
                          <a:spcPts val="0"/>
                        </a:spcAft>
                      </a:pPr>
                      <a:r>
                        <a:rPr lang="en-US" sz="1000" dirty="0">
                          <a:effectLst/>
                          <a:latin typeface="+mn-lt"/>
                          <a:ea typeface="Calibri" panose="020F0502020204030204" pitchFamily="34" charset="0"/>
                          <a:cs typeface="Arial" panose="020B0604020202020204" pitchFamily="34" charset="0"/>
                        </a:rPr>
                        <a:t>Complexity of data and its application to specific scenarios and data quality.</a:t>
                      </a:r>
                    </a:p>
                  </a:txBody>
                  <a:tcPr marL="68580" marR="68580" marT="0" marB="0"/>
                </a:tc>
                <a:extLst>
                  <a:ext uri="{0D108BD9-81ED-4DB2-BD59-A6C34878D82A}">
                    <a16:rowId xmlns:a16="http://schemas.microsoft.com/office/drawing/2014/main" val="3251583535"/>
                  </a:ext>
                </a:extLst>
              </a:tr>
            </a:tbl>
          </a:graphicData>
        </a:graphic>
      </p:graphicFrame>
      <p:sp>
        <p:nvSpPr>
          <p:cNvPr id="7" name="TextBox 6">
            <a:extLst>
              <a:ext uri="{FF2B5EF4-FFF2-40B4-BE49-F238E27FC236}">
                <a16:creationId xmlns:a16="http://schemas.microsoft.com/office/drawing/2014/main" id="{897DB423-88F8-7687-C5E6-68B0C901F188}"/>
              </a:ext>
            </a:extLst>
          </p:cNvPr>
          <p:cNvSpPr txBox="1"/>
          <p:nvPr/>
        </p:nvSpPr>
        <p:spPr>
          <a:xfrm>
            <a:off x="-1674254" y="-28591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666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Where did you find the data</a:t>
            </a:r>
          </a:p>
          <a:p>
            <a:pPr lvl="1"/>
            <a:r>
              <a:rPr lang="en-US" sz="1600" dirty="0"/>
              <a:t> I found the dataset on the state of Massachusetts's website of the Office of Consumer Affairs and Business Regulation. </a:t>
            </a:r>
            <a:r>
              <a:rPr lang="en-US" sz="1600" dirty="0">
                <a:hlinkClick r:id="rId2"/>
              </a:rPr>
              <a:t>https://www.mass.gov/lists/data-breach-reports</a:t>
            </a:r>
            <a:r>
              <a:rPr lang="en-US" sz="1600" dirty="0"/>
              <a:t> </a:t>
            </a:r>
          </a:p>
          <a:p>
            <a:r>
              <a:rPr lang="en-US" sz="2000" dirty="0"/>
              <a:t>Describe the relevancy of the data to your project</a:t>
            </a:r>
            <a:endParaRPr lang="en-US" sz="1800" dirty="0"/>
          </a:p>
          <a:p>
            <a:pPr lvl="1"/>
            <a:r>
              <a:rPr lang="en-US" sz="1800" dirty="0"/>
              <a:t>It was difficult to find a dataset with data breaches with a specific location, but this dataset can be useful due to it having the business entities, which is only in the state of Massachusetts. This can help pinpoint what companies or areas have the most breaches. The dataset is a report of data breaches of businesses within Massachusetts and includes their assigned breach number, date, organization name, breach type, residents affected, and if the SSN, bank account number, driver license, and credit/debit card are compromised.</a:t>
            </a: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WK02 – Data Search</a:t>
            </a:r>
            <a:endParaRPr lang="en-US" dirty="0"/>
          </a:p>
        </p:txBody>
      </p:sp>
      <p:sp>
        <p:nvSpPr>
          <p:cNvPr id="6" name="Date Placeholder 5">
            <a:extLst>
              <a:ext uri="{FF2B5EF4-FFF2-40B4-BE49-F238E27FC236}">
                <a16:creationId xmlns:a16="http://schemas.microsoft.com/office/drawing/2014/main" id="{8E13D225-F2F7-5507-BC52-34F1EEB4DBDB}"/>
              </a:ext>
            </a:extLst>
          </p:cNvPr>
          <p:cNvSpPr>
            <a:spLocks noGrp="1"/>
          </p:cNvSpPr>
          <p:nvPr>
            <p:ph type="dt" sz="half" idx="10"/>
          </p:nvPr>
        </p:nvSpPr>
        <p:spPr/>
        <p:txBody>
          <a:bodyPr/>
          <a:lstStyle/>
          <a:p>
            <a:fld id="{F46EDF0A-A86A-4420-AC43-88F40A0ECF4C}" type="datetime1">
              <a:rPr lang="en-US" smtClean="0"/>
              <a:t>11/8/23</a:t>
            </a:fld>
            <a:endParaRPr lang="en-US" dirty="0"/>
          </a:p>
        </p:txBody>
      </p:sp>
      <p:sp>
        <p:nvSpPr>
          <p:cNvPr id="7" name="Slide Number Placeholder 6">
            <a:extLst>
              <a:ext uri="{FF2B5EF4-FFF2-40B4-BE49-F238E27FC236}">
                <a16:creationId xmlns:a16="http://schemas.microsoft.com/office/drawing/2014/main" id="{B44D5EAD-E988-BCA6-7A91-83381F65BBFB}"/>
              </a:ext>
            </a:extLst>
          </p:cNvPr>
          <p:cNvSpPr>
            <a:spLocks noGrp="1"/>
          </p:cNvSpPr>
          <p:nvPr>
            <p:ph type="sldNum" sz="quarter" idx="12"/>
          </p:nvPr>
        </p:nvSpPr>
        <p:spPr/>
        <p:txBody>
          <a:bodyPr/>
          <a:lstStyle/>
          <a:p>
            <a:fld id="{084F86B3-D3F4-4BE8-8D92-1FAB04CE9786}" type="slidenum">
              <a:rPr lang="en-US" smtClean="0"/>
              <a:t>17</a:t>
            </a:fld>
            <a:endParaRPr lang="en-US" dirty="0"/>
          </a:p>
        </p:txBody>
      </p:sp>
    </p:spTree>
    <p:extLst>
      <p:ext uri="{BB962C8B-B14F-4D97-AF65-F5344CB8AC3E}">
        <p14:creationId xmlns:p14="http://schemas.microsoft.com/office/powerpoint/2010/main" val="2293716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- 03</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18</a:t>
            </a:fld>
            <a:endParaRPr lang="en-US" dirty="0"/>
          </a:p>
        </p:txBody>
      </p:sp>
    </p:spTree>
    <p:extLst>
      <p:ext uri="{BB962C8B-B14F-4D97-AF65-F5344CB8AC3E}">
        <p14:creationId xmlns:p14="http://schemas.microsoft.com/office/powerpoint/2010/main" val="1081056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WK03 – Review/revise work from previous week(s)</a:t>
            </a:r>
          </a:p>
          <a:p>
            <a:pPr lvl="1"/>
            <a:r>
              <a:rPr lang="en-US" dirty="0"/>
              <a:t>Summary of changes</a:t>
            </a:r>
          </a:p>
          <a:p>
            <a:r>
              <a:rPr lang="en-US" dirty="0"/>
              <a:t>WK03 – Class Folder</a:t>
            </a:r>
          </a:p>
          <a:p>
            <a:pPr lvl="1"/>
            <a:r>
              <a:rPr lang="en-US" dirty="0"/>
              <a:t>Creation of shared project folder</a:t>
            </a:r>
          </a:p>
          <a:p>
            <a:r>
              <a:rPr lang="en-US" dirty="0"/>
              <a:t>WK03 – Workflow Diagram</a:t>
            </a:r>
          </a:p>
          <a:p>
            <a:r>
              <a:rPr lang="en-US" dirty="0"/>
              <a:t>WK03 – Project Purpose and Questions</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Revised Title</a:t>
            </a:r>
          </a:p>
          <a:p>
            <a:r>
              <a:rPr lang="en-US" dirty="0"/>
              <a:t>WK03 – Data</a:t>
            </a:r>
          </a:p>
          <a:p>
            <a:pPr lvl="1"/>
            <a:r>
              <a:rPr lang="en-US" dirty="0"/>
              <a:t>Data information</a:t>
            </a:r>
          </a:p>
          <a:p>
            <a:pPr lvl="1"/>
            <a:r>
              <a:rPr lang="en-US" dirty="0"/>
              <a:t>Format</a:t>
            </a:r>
          </a:p>
          <a:p>
            <a:pPr lvl="1"/>
            <a:r>
              <a:rPr lang="en-US" dirty="0"/>
              <a:t>Variable information</a:t>
            </a:r>
          </a:p>
          <a:p>
            <a:pPr lvl="1"/>
            <a:r>
              <a:rPr lang="en-US" dirty="0"/>
              <a:t>Statistical analysis of numerical values</a:t>
            </a:r>
          </a:p>
          <a:p>
            <a:pPr lvl="1"/>
            <a:r>
              <a:rPr lang="en-US" dirty="0"/>
              <a:t>Plot of 2 parameters</a:t>
            </a:r>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19</a:t>
            </a:fld>
            <a:endParaRPr lang="en-US" dirty="0"/>
          </a:p>
        </p:txBody>
      </p:sp>
    </p:spTree>
    <p:extLst>
      <p:ext uri="{BB962C8B-B14F-4D97-AF65-F5344CB8AC3E}">
        <p14:creationId xmlns:p14="http://schemas.microsoft.com/office/powerpoint/2010/main" val="1250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a:ln w="146050">
            <a:solidFill>
              <a:schemeClr val="tx2"/>
            </a:solidFill>
          </a:ln>
        </p:spPr>
        <p:txBody>
          <a:bodyPr vert="horz" lIns="91440" tIns="45720" rIns="91440" bIns="45720" rtlCol="0" anchor="b">
            <a:normAutofit/>
          </a:bodyPr>
          <a:lstStyle/>
          <a:p>
            <a:r>
              <a:rPr lang="en-US" b="1" dirty="0">
                <a:solidFill>
                  <a:schemeClr val="bg1"/>
                </a:solidFill>
              </a:rPr>
              <a:t>Week - 01</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3674094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More Readable title for the Project</a:t>
            </a:r>
          </a:p>
          <a:p>
            <a:pPr lvl="1"/>
            <a:r>
              <a:rPr lang="en-US" dirty="0"/>
              <a:t>Split up Literature reviews for readability</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20</a:t>
            </a:fld>
            <a:endParaRPr lang="en-US" dirty="0"/>
          </a:p>
        </p:txBody>
      </p:sp>
    </p:spTree>
    <p:extLst>
      <p:ext uri="{BB962C8B-B14F-4D97-AF65-F5344CB8AC3E}">
        <p14:creationId xmlns:p14="http://schemas.microsoft.com/office/powerpoint/2010/main" val="347131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sz="2000" dirty="0"/>
              <a:t>Class Folder </a:t>
            </a:r>
          </a:p>
          <a:p>
            <a:r>
              <a:rPr lang="en-US" sz="2000" dirty="0"/>
              <a:t>Create a folder structure as shown in the picture</a:t>
            </a:r>
          </a:p>
          <a:p>
            <a:pPr lvl="1"/>
            <a:r>
              <a:rPr lang="en-US" sz="1800" dirty="0"/>
              <a:t>Put files in respective folders (e.g., papers, assignments, etc.)</a:t>
            </a:r>
          </a:p>
          <a:p>
            <a:pPr lvl="1"/>
            <a:r>
              <a:rPr lang="en-US" sz="1800" dirty="0"/>
              <a:t>Put the folder in </a:t>
            </a:r>
            <a:r>
              <a:rPr lang="en-US" sz="1800" dirty="0" err="1"/>
              <a:t>Onedrive</a:t>
            </a:r>
            <a:r>
              <a:rPr lang="en-US" sz="1800" dirty="0"/>
              <a:t> or Google Drive</a:t>
            </a:r>
          </a:p>
          <a:p>
            <a:pPr lvl="1"/>
            <a:r>
              <a:rPr lang="en-US" sz="1800" dirty="0"/>
              <a:t>Share the folder with the teacher (</a:t>
            </a:r>
            <a:r>
              <a:rPr lang="en-US" sz="1800" dirty="0">
                <a:hlinkClick r:id="rId2"/>
              </a:rPr>
              <a:t>aslaman@gmu.edu</a:t>
            </a:r>
            <a:r>
              <a:rPr lang="en-US" sz="1800" dirty="0"/>
              <a:t>)</a:t>
            </a:r>
          </a:p>
          <a:p>
            <a:r>
              <a:rPr lang="en-US" sz="2000" dirty="0"/>
              <a:t>Screenshot of created folder</a:t>
            </a:r>
          </a:p>
          <a:p>
            <a:pPr lvl="1"/>
            <a:r>
              <a:rPr lang="en-US" sz="1600" dirty="0"/>
              <a:t> </a:t>
            </a:r>
          </a:p>
          <a:p>
            <a:endParaRPr lang="en-US" sz="2200" dirty="0"/>
          </a:p>
          <a:p>
            <a:pPr lvl="1"/>
            <a:endParaRPr lang="en-US" dirty="0"/>
          </a:p>
          <a:p>
            <a:pPr marL="0" indent="0">
              <a:buNone/>
            </a:pPr>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Class Folder</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21</a:t>
            </a:fld>
            <a:endParaRPr lang="en-US" dirty="0"/>
          </a:p>
        </p:txBody>
      </p:sp>
      <p:pic>
        <p:nvPicPr>
          <p:cNvPr id="7" name="Picture 6">
            <a:extLst>
              <a:ext uri="{FF2B5EF4-FFF2-40B4-BE49-F238E27FC236}">
                <a16:creationId xmlns:a16="http://schemas.microsoft.com/office/drawing/2014/main" id="{025E4458-F7D1-2DDD-C2A0-458765FA73A4}"/>
              </a:ext>
            </a:extLst>
          </p:cNvPr>
          <p:cNvPicPr>
            <a:picLocks noChangeAspect="1"/>
          </p:cNvPicPr>
          <p:nvPr/>
        </p:nvPicPr>
        <p:blipFill rotWithShape="1">
          <a:blip r:embed="rId3"/>
          <a:srcRect t="8354" r="63115"/>
          <a:stretch/>
        </p:blipFill>
        <p:spPr>
          <a:xfrm>
            <a:off x="7441085" y="1422251"/>
            <a:ext cx="3912715" cy="47547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BF8F5C0F-6899-2790-CD6E-1F441FBD27F0}"/>
              </a:ext>
            </a:extLst>
          </p:cNvPr>
          <p:cNvPicPr>
            <a:picLocks noChangeAspect="1"/>
          </p:cNvPicPr>
          <p:nvPr/>
        </p:nvPicPr>
        <p:blipFill rotWithShape="1">
          <a:blip r:embed="rId4">
            <a:extLst>
              <a:ext uri="{28A0092B-C50C-407E-A947-70E740481C1C}">
                <a14:useLocalDpi xmlns:a14="http://schemas.microsoft.com/office/drawing/2010/main" val="0"/>
              </a:ext>
            </a:extLst>
          </a:blip>
          <a:srcRect t="1499" b="23791"/>
          <a:stretch/>
        </p:blipFill>
        <p:spPr>
          <a:xfrm>
            <a:off x="1688550" y="3246693"/>
            <a:ext cx="4902185" cy="2738610"/>
          </a:xfrm>
          <a:prstGeom prst="rect">
            <a:avLst/>
          </a:prstGeom>
        </p:spPr>
      </p:pic>
    </p:spTree>
    <p:extLst>
      <p:ext uri="{BB962C8B-B14F-4D97-AF65-F5344CB8AC3E}">
        <p14:creationId xmlns:p14="http://schemas.microsoft.com/office/powerpoint/2010/main" val="102512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a:p>
          <a:p>
            <a:pPr lvl="1">
              <a:spcBef>
                <a:spcPts val="0"/>
              </a:spcBef>
              <a:spcAft>
                <a:spcPts val="600"/>
              </a:spcAft>
              <a:buFont typeface="Courier New" panose="02070309020205020404" pitchFamily="49" charset="0"/>
              <a:buChar char="o"/>
            </a:pPr>
            <a:endParaRPr lang="en-US" sz="1600"/>
          </a:p>
          <a:p>
            <a:pPr>
              <a:spcBef>
                <a:spcPts val="0"/>
              </a:spcBef>
              <a:spcAft>
                <a:spcPts val="600"/>
              </a:spcAft>
              <a:buFont typeface="Courier New" panose="02070309020205020404" pitchFamily="49" charset="0"/>
              <a:buChar char="o"/>
            </a:pPr>
            <a:endParaRPr lang="en-US" sz="200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WK03 – Workflow diagram</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22</a:t>
            </a:fld>
            <a:endParaRPr lang="en-US" dirty="0"/>
          </a:p>
        </p:txBody>
      </p:sp>
      <p:pic>
        <p:nvPicPr>
          <p:cNvPr id="10" name="Picture 9">
            <a:extLst>
              <a:ext uri="{FF2B5EF4-FFF2-40B4-BE49-F238E27FC236}">
                <a16:creationId xmlns:a16="http://schemas.microsoft.com/office/drawing/2014/main" id="{439D14AE-F124-8E24-BE36-179A0A7BF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3439028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utilize machine learning and geospatial analysis to predict and determine organized data breaches by considering the type of PPI targeted (e.g., credit card information, social security numbers) and the geographical locations where these breaches occur. </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The motivation for this project is from the increasing frequency and severity of data breaches, which have significant consequences, including financial losses, reputation damage, and legal ramifications. The existing cybersecurity efforts often lack a geographical component; therefore, making this essential to incorporate geographic information to enhance breach prediction and prevention strategies.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23</a:t>
            </a:fld>
            <a:endParaRPr lang="en-US" dirty="0"/>
          </a:p>
        </p:txBody>
      </p:sp>
    </p:spTree>
    <p:extLst>
      <p:ext uri="{BB962C8B-B14F-4D97-AF65-F5344CB8AC3E}">
        <p14:creationId xmlns:p14="http://schemas.microsoft.com/office/powerpoint/2010/main" val="368648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24</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Tree>
    <p:extLst>
      <p:ext uri="{BB962C8B-B14F-4D97-AF65-F5344CB8AC3E}">
        <p14:creationId xmlns:p14="http://schemas.microsoft.com/office/powerpoint/2010/main" val="1058128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Can ML models effectively predict data breaches by analyzing both the type of data targeted (e.g., credit card information, social security numbers) and the geographical locations where they occur?</a:t>
            </a:r>
          </a:p>
          <a:p>
            <a:pPr marL="800100" lvl="1" indent="-342900">
              <a:spcBef>
                <a:spcPts val="0"/>
              </a:spcBef>
              <a:spcAft>
                <a:spcPts val="600"/>
              </a:spcAft>
              <a:buFont typeface="+mj-lt"/>
              <a:buAutoNum type="arabicPeriod"/>
            </a:pPr>
            <a:r>
              <a:rPr lang="en-US" sz="1600" dirty="0"/>
              <a:t>Is there evidence to suggest that some data breaches are organized, and if so, can geospatial analysis provide insights into the patterns and motivations behind organized data breaches?</a:t>
            </a:r>
          </a:p>
          <a:p>
            <a:pPr marL="457200" lvl="1" indent="0">
              <a:spcBef>
                <a:spcPts val="0"/>
              </a:spcBef>
              <a:spcAft>
                <a:spcPts val="600"/>
              </a:spcAft>
              <a:buNone/>
            </a:pPr>
            <a:endParaRPr lang="en-US" sz="1600" dirty="0"/>
          </a:p>
          <a:p>
            <a:pPr>
              <a:spcBef>
                <a:spcPts val="0"/>
              </a:spcBef>
              <a:spcAft>
                <a:spcPts val="600"/>
              </a:spcAft>
            </a:pPr>
            <a:r>
              <a:rPr lang="en-US" sz="2000" dirty="0"/>
              <a:t>Revised title (if needed)</a:t>
            </a:r>
          </a:p>
          <a:p>
            <a:pPr lvl="1">
              <a:spcBef>
                <a:spcPts val="0"/>
              </a:spcBef>
              <a:spcAft>
                <a:spcPts val="600"/>
              </a:spcAft>
            </a:pPr>
            <a:r>
              <a:rPr lang="en-US" sz="1600" dirty="0"/>
              <a:t>Predicting Data Breaches with Machine Learning and Geospatial Analysis: A Focus on Data Type and Regional Vulnerabilities</a:t>
            </a:r>
          </a:p>
          <a:p>
            <a:pPr>
              <a:spcBef>
                <a:spcPts val="0"/>
              </a:spcBef>
              <a:spcAft>
                <a:spcPts val="600"/>
              </a:spcAft>
              <a:buFont typeface="Courier New" panose="02070309020205020404" pitchFamily="49" charset="0"/>
              <a:buChar char="o"/>
            </a:pPr>
            <a:endParaRPr lang="en-US" sz="20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WK03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25</a:t>
            </a:fld>
            <a:endParaRPr lang="en-US" dirty="0"/>
          </a:p>
        </p:txBody>
      </p:sp>
    </p:spTree>
    <p:extLst>
      <p:ext uri="{BB962C8B-B14F-4D97-AF65-F5344CB8AC3E}">
        <p14:creationId xmlns:p14="http://schemas.microsoft.com/office/powerpoint/2010/main" val="276666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600" dirty="0"/>
              <a:t>Size of the data (This will be larger as I complete the entire dataset from 2007-2023)</a:t>
            </a:r>
          </a:p>
          <a:p>
            <a:pPr lvl="2">
              <a:spcBef>
                <a:spcPts val="0"/>
              </a:spcBef>
              <a:spcAft>
                <a:spcPts val="600"/>
              </a:spcAft>
            </a:pPr>
            <a:r>
              <a:rPr lang="en-US" sz="1400" dirty="0"/>
              <a:t>Number of columns: 13</a:t>
            </a:r>
          </a:p>
          <a:p>
            <a:pPr lvl="2">
              <a:spcBef>
                <a:spcPts val="0"/>
              </a:spcBef>
              <a:spcAft>
                <a:spcPts val="600"/>
              </a:spcAft>
            </a:pPr>
            <a:r>
              <a:rPr lang="en-US" sz="1400" dirty="0"/>
              <a:t>Number of rows:  1603</a:t>
            </a:r>
          </a:p>
          <a:p>
            <a:pPr lvl="2">
              <a:spcBef>
                <a:spcPts val="0"/>
              </a:spcBef>
              <a:spcAft>
                <a:spcPts val="600"/>
              </a:spcAft>
            </a:pPr>
            <a:r>
              <a:rPr lang="en-US" sz="1400" dirty="0"/>
              <a:t>File size in MB:  0.122MB </a:t>
            </a:r>
          </a:p>
          <a:p>
            <a:pPr>
              <a:spcBef>
                <a:spcPts val="0"/>
              </a:spcBef>
              <a:spcAft>
                <a:spcPts val="600"/>
              </a:spcAft>
            </a:pPr>
            <a:r>
              <a:rPr lang="en-US" sz="2200" dirty="0"/>
              <a:t>Format</a:t>
            </a:r>
          </a:p>
          <a:p>
            <a:pPr lvl="1">
              <a:spcBef>
                <a:spcPts val="0"/>
              </a:spcBef>
              <a:spcAft>
                <a:spcPts val="600"/>
              </a:spcAft>
            </a:pPr>
            <a:r>
              <a:rPr lang="en-US" sz="1800" dirty="0"/>
              <a:t> The format was in PDF for each report year</a:t>
            </a:r>
          </a:p>
          <a:p>
            <a:pPr lvl="1">
              <a:spcBef>
                <a:spcPts val="0"/>
              </a:spcBef>
              <a:spcAft>
                <a:spcPts val="600"/>
              </a:spcAft>
            </a:pPr>
            <a:r>
              <a:rPr lang="en-US" sz="1800" dirty="0"/>
              <a:t> I will compile a dataset from 2007-2023 reports into a CSV file.</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26</a:t>
            </a:fld>
            <a:endParaRPr lang="en-US" dirty="0"/>
          </a:p>
        </p:txBody>
      </p:sp>
    </p:spTree>
    <p:extLst>
      <p:ext uri="{BB962C8B-B14F-4D97-AF65-F5344CB8AC3E}">
        <p14:creationId xmlns:p14="http://schemas.microsoft.com/office/powerpoint/2010/main" val="2475217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WK03 – </a:t>
            </a:r>
            <a:r>
              <a:rPr lang="en-US" dirty="0"/>
              <a:t>Data</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27</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211181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WK03 –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28</a:t>
            </a:fld>
            <a:endParaRPr lang="en-US" dirty="0"/>
          </a:p>
        </p:txBody>
      </p:sp>
      <p:sp>
        <p:nvSpPr>
          <p:cNvPr id="7" name="TextBox 6">
            <a:extLst>
              <a:ext uri="{FF2B5EF4-FFF2-40B4-BE49-F238E27FC236}">
                <a16:creationId xmlns:a16="http://schemas.microsoft.com/office/drawing/2014/main" id="{A6C9178C-F00F-CEED-2E0E-C95DCAD75315}"/>
              </a:ext>
            </a:extLst>
          </p:cNvPr>
          <p:cNvSpPr txBox="1"/>
          <p:nvPr/>
        </p:nvSpPr>
        <p:spPr>
          <a:xfrm>
            <a:off x="3316077" y="1156771"/>
            <a:ext cx="184731" cy="369332"/>
          </a:xfrm>
          <a:prstGeom prst="rect">
            <a:avLst/>
          </a:prstGeom>
          <a:noFill/>
        </p:spPr>
        <p:txBody>
          <a:bodyPr wrap="none" rtlCol="0">
            <a:spAutoFit/>
          </a:bodyPr>
          <a:lstStyle/>
          <a:p>
            <a:endParaRPr lang="en-US" dirty="0"/>
          </a:p>
        </p:txBody>
      </p:sp>
      <p:graphicFrame>
        <p:nvGraphicFramePr>
          <p:cNvPr id="8" name="Table 8">
            <a:extLst>
              <a:ext uri="{FF2B5EF4-FFF2-40B4-BE49-F238E27FC236}">
                <a16:creationId xmlns:a16="http://schemas.microsoft.com/office/drawing/2014/main" id="{EA262B7D-24BF-97D5-5F40-602957DC71B6}"/>
              </a:ext>
            </a:extLst>
          </p:cNvPr>
          <p:cNvGraphicFramePr>
            <a:graphicFrameLocks noGrp="1"/>
          </p:cNvGraphicFramePr>
          <p:nvPr/>
        </p:nvGraphicFramePr>
        <p:xfrm>
          <a:off x="2806699" y="1833993"/>
          <a:ext cx="6578601"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4029057411"/>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28815.000000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0.000000e+00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30438.000000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2.109381e+06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29630.948222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2.557919e+03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dirty="0">
                          <a:solidFill>
                            <a:schemeClr val="bg1"/>
                          </a:solidFill>
                        </a:rPr>
                        <a:t>Median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29631.000000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4.000000e+00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465.385347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dirty="0"/>
                        <a:t>5.434073e+04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Tree>
    <p:extLst>
      <p:ext uri="{BB962C8B-B14F-4D97-AF65-F5344CB8AC3E}">
        <p14:creationId xmlns:p14="http://schemas.microsoft.com/office/powerpoint/2010/main" val="3040096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Plot of parameters </a:t>
            </a:r>
            <a:r>
              <a:rPr lang="en-US" sz="2000" dirty="0" err="1"/>
              <a:t>SSNBreached</a:t>
            </a:r>
            <a:r>
              <a:rPr lang="en-US" sz="2000" dirty="0"/>
              <a:t> and Data Breach Description</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a:t>WK03 – </a:t>
            </a:r>
            <a:r>
              <a:rPr lang="en-US"/>
              <a:t>Data</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29</a:t>
            </a:fld>
            <a:endParaRPr lang="en-US" dirty="0"/>
          </a:p>
        </p:txBody>
      </p:sp>
      <p:pic>
        <p:nvPicPr>
          <p:cNvPr id="8" name="Picture 7" descr="A graph of data breaches&#10;&#10;Description automatically generated">
            <a:extLst>
              <a:ext uri="{FF2B5EF4-FFF2-40B4-BE49-F238E27FC236}">
                <a16:creationId xmlns:a16="http://schemas.microsoft.com/office/drawing/2014/main" id="{98968D48-6FDB-4F8C-5B1F-1BFCCD586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14" y="1588083"/>
            <a:ext cx="7413171" cy="4387172"/>
          </a:xfrm>
          <a:prstGeom prst="rect">
            <a:avLst/>
          </a:prstGeom>
        </p:spPr>
      </p:pic>
    </p:spTree>
    <p:extLst>
      <p:ext uri="{BB962C8B-B14F-4D97-AF65-F5344CB8AC3E}">
        <p14:creationId xmlns:p14="http://schemas.microsoft.com/office/powerpoint/2010/main" val="339438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515600" cy="4844628"/>
          </a:xfrm>
        </p:spPr>
        <p:txBody>
          <a:bodyPr>
            <a:normAutofit/>
          </a:bodyPr>
          <a:lstStyle/>
          <a:p>
            <a:r>
              <a:rPr lang="en-US" dirty="0"/>
              <a:t>WK01 - Topic search</a:t>
            </a:r>
          </a:p>
          <a:p>
            <a:pPr lvl="1"/>
            <a:r>
              <a:rPr lang="en-US" dirty="0"/>
              <a:t>Topic title</a:t>
            </a:r>
          </a:p>
          <a:p>
            <a:pPr lvl="1"/>
            <a:r>
              <a:rPr lang="en-US" dirty="0"/>
              <a:t>Topic summary</a:t>
            </a:r>
          </a:p>
          <a:p>
            <a:pPr lvl="1"/>
            <a:r>
              <a:rPr lang="en-US" dirty="0"/>
              <a:t>Rationale</a:t>
            </a:r>
          </a:p>
          <a:p>
            <a:pPr lvl="1"/>
            <a:r>
              <a:rPr lang="en-US" dirty="0"/>
              <a:t>Possible issues</a:t>
            </a:r>
          </a:p>
          <a:p>
            <a:r>
              <a:rPr lang="en-US" dirty="0"/>
              <a:t>WK01 - Literature review</a:t>
            </a:r>
          </a:p>
          <a:p>
            <a:pPr lvl="1"/>
            <a:r>
              <a:rPr lang="en-US" dirty="0"/>
              <a:t>Paper title</a:t>
            </a:r>
          </a:p>
          <a:p>
            <a:pPr lvl="1"/>
            <a:r>
              <a:rPr lang="en-US" dirty="0"/>
              <a:t>Paper citation </a:t>
            </a:r>
          </a:p>
          <a:p>
            <a:pPr lvl="1"/>
            <a:r>
              <a:rPr lang="en-US" dirty="0"/>
              <a:t>Summary of what was investigated </a:t>
            </a:r>
          </a:p>
          <a:p>
            <a:pPr lvl="1"/>
            <a:r>
              <a:rPr lang="en-US" dirty="0"/>
              <a:t>Processing algorithms</a:t>
            </a:r>
          </a:p>
          <a:p>
            <a:pPr lvl="1"/>
            <a:r>
              <a:rPr lang="en-US" dirty="0"/>
              <a:t>What I liked about the paper</a:t>
            </a:r>
          </a:p>
          <a:p>
            <a:pPr lvl="1"/>
            <a:r>
              <a:rPr lang="en-US" dirty="0"/>
              <a:t>What additions I can provide to the topic</a:t>
            </a:r>
          </a:p>
          <a:p>
            <a:pPr lvl="1"/>
            <a:endParaRPr lang="en-US" dirty="0"/>
          </a:p>
          <a:p>
            <a:pPr lvl="1"/>
            <a:endParaRPr lang="en-US" dirty="0"/>
          </a:p>
          <a:p>
            <a:pPr lvl="1"/>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a:t>
            </a:fld>
            <a:endParaRPr lang="en-US" dirty="0"/>
          </a:p>
        </p:txBody>
      </p:sp>
    </p:spTree>
    <p:extLst>
      <p:ext uri="{BB962C8B-B14F-4D97-AF65-F5344CB8AC3E}">
        <p14:creationId xmlns:p14="http://schemas.microsoft.com/office/powerpoint/2010/main" val="3996186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- 04</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30</a:t>
            </a:fld>
            <a:endParaRPr lang="en-US" dirty="0"/>
          </a:p>
        </p:txBody>
      </p:sp>
    </p:spTree>
    <p:extLst>
      <p:ext uri="{BB962C8B-B14F-4D97-AF65-F5344CB8AC3E}">
        <p14:creationId xmlns:p14="http://schemas.microsoft.com/office/powerpoint/2010/main" val="1571027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85000" lnSpcReduction="20000"/>
          </a:bodyPr>
          <a:lstStyle/>
          <a:p>
            <a:r>
              <a:rPr lang="en-US" dirty="0"/>
              <a:t>WK04 – Review/revise work from previous week(s)</a:t>
            </a:r>
          </a:p>
          <a:p>
            <a:pPr lvl="1"/>
            <a:r>
              <a:rPr lang="en-US" dirty="0"/>
              <a:t>Summary of changes</a:t>
            </a:r>
          </a:p>
          <a:p>
            <a:r>
              <a:rPr lang="en-US" dirty="0"/>
              <a:t>WK04 – Project Workflow</a:t>
            </a:r>
          </a:p>
          <a:p>
            <a:pPr lvl="1"/>
            <a:r>
              <a:rPr lang="en-US" dirty="0"/>
              <a:t>Updated Project Workflow Diagram</a:t>
            </a:r>
          </a:p>
          <a:p>
            <a:r>
              <a:rPr lang="en-US" dirty="0"/>
              <a:t>WK04 – Code Workflow</a:t>
            </a:r>
          </a:p>
          <a:p>
            <a:r>
              <a:rPr lang="en-US" dirty="0"/>
              <a:t>WK04 – Updated Data</a:t>
            </a:r>
          </a:p>
          <a:p>
            <a:pPr lvl="1"/>
            <a:r>
              <a:rPr lang="en-US" dirty="0"/>
              <a:t>Updated Information About Data</a:t>
            </a:r>
          </a:p>
          <a:p>
            <a:pPr lvl="1"/>
            <a:r>
              <a:rPr lang="en-US" dirty="0"/>
              <a:t>Table of Statistics</a:t>
            </a:r>
          </a:p>
          <a:p>
            <a:pPr lvl="1"/>
            <a:r>
              <a:rPr lang="en-US" dirty="0"/>
              <a:t>Plot of Parameters</a:t>
            </a:r>
          </a:p>
          <a:p>
            <a:r>
              <a:rPr lang="en-US" dirty="0"/>
              <a:t>WK04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WK04 – Objectives and Parameters</a:t>
            </a:r>
          </a:p>
          <a:p>
            <a:pPr lvl="1"/>
            <a:endParaRPr lang="en-US" dirty="0"/>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31</a:t>
            </a:fld>
            <a:endParaRPr lang="en-US" dirty="0"/>
          </a:p>
        </p:txBody>
      </p:sp>
    </p:spTree>
    <p:extLst>
      <p:ext uri="{BB962C8B-B14F-4D97-AF65-F5344CB8AC3E}">
        <p14:creationId xmlns:p14="http://schemas.microsoft.com/office/powerpoint/2010/main" val="184984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effectLst/>
              </a:rPr>
              <a:t>Updated Project Workflow Diagram </a:t>
            </a:r>
          </a:p>
          <a:p>
            <a:pPr lvl="2"/>
            <a:r>
              <a:rPr lang="en-US" dirty="0">
                <a:effectLst/>
              </a:rPr>
              <a:t>Downsizing Phases</a:t>
            </a:r>
          </a:p>
          <a:p>
            <a:pPr lvl="2"/>
            <a:r>
              <a:rPr lang="en-US" dirty="0">
                <a:effectLst/>
              </a:rPr>
              <a:t>Less details </a:t>
            </a:r>
          </a:p>
          <a:p>
            <a:pPr lvl="2"/>
            <a:r>
              <a:rPr lang="en-US" dirty="0">
                <a:effectLst/>
              </a:rPr>
              <a:t>Adding Report phase and subtopics </a:t>
            </a:r>
          </a:p>
          <a:p>
            <a:pPr lvl="1"/>
            <a:r>
              <a:rPr lang="en-US" dirty="0">
                <a:effectLst/>
              </a:rPr>
              <a:t>Data is now updated to the full extent from 2007-2022</a:t>
            </a:r>
          </a:p>
          <a:p>
            <a:pPr lvl="2"/>
            <a:r>
              <a:rPr lang="en-US" dirty="0">
                <a:effectLst/>
              </a:rPr>
              <a:t>Not the 2023 report, due to the goal of the project (predicting and then matching the predicted dataset to the 2023 report)</a:t>
            </a:r>
          </a:p>
          <a:p>
            <a:pPr lvl="2"/>
            <a:r>
              <a:rPr lang="en-US" dirty="0">
                <a:effectLst/>
              </a:rPr>
              <a:t>Zoom call is delayed (person of contact needed to reschedule [date TBD])</a:t>
            </a:r>
          </a:p>
          <a:p>
            <a:pPr lvl="2"/>
            <a:r>
              <a:rPr lang="en-US" dirty="0">
                <a:effectLst/>
              </a:rPr>
              <a:t>Assumption has been affirmed that blanks in the dataset means no instead of null data</a:t>
            </a:r>
          </a:p>
          <a:p>
            <a:pPr lvl="2"/>
            <a:r>
              <a:rPr lang="en-US" dirty="0">
                <a:effectLst/>
              </a:rPr>
              <a:t>During data cleaning/transformation process, I will have to encode “” to mean False or 0 for all Boolean variables.</a:t>
            </a:r>
          </a:p>
          <a:p>
            <a:pPr lvl="1"/>
            <a:r>
              <a:rPr lang="en-US" dirty="0"/>
              <a:t>Organize Data Column Description and Topic Benefits into Table</a:t>
            </a:r>
            <a:br>
              <a:rPr lang="en-US" dirty="0">
                <a:effectLst/>
              </a:rPr>
            </a:br>
            <a:endParaRPr lang="en-US" dirty="0">
              <a:effectLst/>
            </a:endParaRPr>
          </a:p>
          <a:p>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32</a:t>
            </a:fld>
            <a:endParaRPr lang="en-US" dirty="0"/>
          </a:p>
        </p:txBody>
      </p:sp>
    </p:spTree>
    <p:extLst>
      <p:ext uri="{BB962C8B-B14F-4D97-AF65-F5344CB8AC3E}">
        <p14:creationId xmlns:p14="http://schemas.microsoft.com/office/powerpoint/2010/main" val="4204036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33</a:t>
            </a:fld>
            <a:endParaRPr lang="en-US" dirty="0"/>
          </a:p>
        </p:txBody>
      </p:sp>
      <p:sp>
        <p:nvSpPr>
          <p:cNvPr id="2" name="Date Placeholder 1">
            <a:extLst>
              <a:ext uri="{FF2B5EF4-FFF2-40B4-BE49-F238E27FC236}">
                <a16:creationId xmlns:a16="http://schemas.microsoft.com/office/drawing/2014/main" id="{29D91F5E-4184-9B35-1D7D-A13F5C4C2355}"/>
              </a:ext>
            </a:extLst>
          </p:cNvPr>
          <p:cNvSpPr>
            <a:spLocks noGrp="1"/>
          </p:cNvSpPr>
          <p:nvPr>
            <p:ph type="dt" sz="half" idx="10"/>
          </p:nvPr>
        </p:nvSpPr>
        <p:spPr>
          <a:xfrm>
            <a:off x="838200" y="6356350"/>
            <a:ext cx="2743200" cy="365125"/>
          </a:xfrm>
        </p:spPr>
        <p:txBody>
          <a:bodyPr/>
          <a:lstStyle/>
          <a:p>
            <a:r>
              <a:rPr lang="en-US" dirty="0"/>
              <a:t>9/12/23</a:t>
            </a:r>
          </a:p>
        </p:txBody>
      </p:sp>
      <p:pic>
        <p:nvPicPr>
          <p:cNvPr id="10" name="Picture 9">
            <a:extLst>
              <a:ext uri="{FF2B5EF4-FFF2-40B4-BE49-F238E27FC236}">
                <a16:creationId xmlns:a16="http://schemas.microsoft.com/office/drawing/2014/main" id="{381119D9-D8ED-C2A9-F13A-370A1D1FA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6" y="1385363"/>
            <a:ext cx="12068527" cy="4461313"/>
          </a:xfrm>
          <a:prstGeom prst="rect">
            <a:avLst/>
          </a:prstGeom>
        </p:spPr>
      </p:pic>
    </p:spTree>
    <p:extLst>
      <p:ext uri="{BB962C8B-B14F-4D97-AF65-F5344CB8AC3E}">
        <p14:creationId xmlns:p14="http://schemas.microsoft.com/office/powerpoint/2010/main" val="57371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a:t>WK04 – Code Workflow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34</a:t>
            </a:fld>
            <a:endParaRPr lang="en-US" dirty="0"/>
          </a:p>
        </p:txBody>
      </p:sp>
      <p:sp>
        <p:nvSpPr>
          <p:cNvPr id="2" name="Date Placeholder 1">
            <a:extLst>
              <a:ext uri="{FF2B5EF4-FFF2-40B4-BE49-F238E27FC236}">
                <a16:creationId xmlns:a16="http://schemas.microsoft.com/office/drawing/2014/main" id="{60FDDEF7-2968-55AE-E81B-61C0F82E3464}"/>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DE174305-9BA6-CDB7-3AEC-FC88265D9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62" y="1607193"/>
            <a:ext cx="11858476" cy="3944521"/>
          </a:xfrm>
          <a:prstGeom prst="rect">
            <a:avLst/>
          </a:prstGeom>
        </p:spPr>
      </p:pic>
    </p:spTree>
    <p:extLst>
      <p:ext uri="{BB962C8B-B14F-4D97-AF65-F5344CB8AC3E}">
        <p14:creationId xmlns:p14="http://schemas.microsoft.com/office/powerpoint/2010/main" val="125312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Data Information</a:t>
            </a:r>
          </a:p>
          <a:p>
            <a:pPr lvl="1">
              <a:spcBef>
                <a:spcPts val="0"/>
              </a:spcBef>
              <a:spcAft>
                <a:spcPts val="600"/>
              </a:spcAft>
            </a:pPr>
            <a:r>
              <a:rPr lang="en-US" sz="1800" dirty="0"/>
              <a:t>Size of the data</a:t>
            </a:r>
          </a:p>
          <a:p>
            <a:pPr lvl="2">
              <a:spcBef>
                <a:spcPts val="0"/>
              </a:spcBef>
              <a:spcAft>
                <a:spcPts val="600"/>
              </a:spcAft>
            </a:pPr>
            <a:r>
              <a:rPr lang="en-US" sz="1600" dirty="0"/>
              <a:t>Number of columns: 13</a:t>
            </a:r>
          </a:p>
          <a:p>
            <a:pPr lvl="2">
              <a:spcBef>
                <a:spcPts val="0"/>
              </a:spcBef>
              <a:spcAft>
                <a:spcPts val="600"/>
              </a:spcAft>
            </a:pPr>
            <a:r>
              <a:rPr lang="en-US" sz="1600" dirty="0"/>
              <a:t>Number of rows:  22994</a:t>
            </a:r>
          </a:p>
          <a:p>
            <a:pPr lvl="2">
              <a:spcBef>
                <a:spcPts val="0"/>
              </a:spcBef>
              <a:spcAft>
                <a:spcPts val="600"/>
              </a:spcAft>
            </a:pPr>
            <a:r>
              <a:rPr lang="en-US" sz="1600" dirty="0"/>
              <a:t>File size in MB:  1.5MB </a:t>
            </a:r>
          </a:p>
          <a:p>
            <a:pPr>
              <a:spcBef>
                <a:spcPts val="0"/>
              </a:spcBef>
              <a:spcAft>
                <a:spcPts val="600"/>
              </a:spcAft>
            </a:pPr>
            <a:r>
              <a:rPr lang="en-US" sz="2200" dirty="0"/>
              <a:t>Format</a:t>
            </a:r>
          </a:p>
          <a:p>
            <a:pPr lvl="1">
              <a:spcBef>
                <a:spcPts val="0"/>
              </a:spcBef>
              <a:spcAft>
                <a:spcPts val="600"/>
              </a:spcAft>
            </a:pPr>
            <a:r>
              <a:rPr lang="en-US" sz="1600" dirty="0"/>
              <a:t>The original format was in PDF for each report year, which were converted to a XLSX file then, a CSV file.</a:t>
            </a:r>
          </a:p>
          <a:p>
            <a:pPr lvl="1">
              <a:spcBef>
                <a:spcPts val="0"/>
              </a:spcBef>
              <a:spcAft>
                <a:spcPts val="600"/>
              </a:spcAft>
            </a:pPr>
            <a:r>
              <a:rPr lang="en-US" sz="1600" dirty="0"/>
              <a:t>The dataset from 2007-2022 reports are in a CSV file.</a:t>
            </a:r>
          </a:p>
          <a:p>
            <a:pPr lvl="1">
              <a:spcBef>
                <a:spcPts val="0"/>
              </a:spcBef>
              <a:spcAft>
                <a:spcPts val="600"/>
              </a:spcAft>
            </a:pPr>
            <a:r>
              <a:rPr lang="en-US" sz="1600" dirty="0"/>
              <a:t>The 2023 Report will be compared to the predicted dataset.</a:t>
            </a:r>
            <a:endParaRPr lang="en-US" sz="1800" dirty="0"/>
          </a:p>
          <a:p>
            <a:pPr lvl="1"/>
            <a:endParaRPr lang="en-US" sz="1800"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35</a:t>
            </a:fld>
            <a:endParaRPr lang="en-US" dirty="0"/>
          </a:p>
        </p:txBody>
      </p:sp>
    </p:spTree>
    <p:extLst>
      <p:ext uri="{BB962C8B-B14F-4D97-AF65-F5344CB8AC3E}">
        <p14:creationId xmlns:p14="http://schemas.microsoft.com/office/powerpoint/2010/main" val="2682857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D69B8-3114-6A23-244E-CC2E4D0D1435}"/>
              </a:ext>
            </a:extLst>
          </p:cNvPr>
          <p:cNvSpPr>
            <a:spLocks noGrp="1"/>
          </p:cNvSpPr>
          <p:nvPr>
            <p:ph type="title"/>
          </p:nvPr>
        </p:nvSpPr>
        <p:spPr/>
        <p:txBody>
          <a:bodyPr/>
          <a:lstStyle/>
          <a:p>
            <a:r>
              <a:rPr lang="en-US" b="1" dirty="0"/>
              <a:t>WK04 – Updated </a:t>
            </a:r>
            <a:r>
              <a:rPr lang="en-US" dirty="0"/>
              <a:t>Data (2)</a:t>
            </a:r>
          </a:p>
        </p:txBody>
      </p:sp>
      <p:sp>
        <p:nvSpPr>
          <p:cNvPr id="4" name="Date Placeholder 3">
            <a:extLst>
              <a:ext uri="{FF2B5EF4-FFF2-40B4-BE49-F238E27FC236}">
                <a16:creationId xmlns:a16="http://schemas.microsoft.com/office/drawing/2014/main" id="{CB97DC8C-33C2-4046-1FCC-54F43091996A}"/>
              </a:ext>
            </a:extLst>
          </p:cNvPr>
          <p:cNvSpPr>
            <a:spLocks noGrp="1"/>
          </p:cNvSpPr>
          <p:nvPr>
            <p:ph type="dt" sz="half" idx="10"/>
          </p:nvPr>
        </p:nvSpPr>
        <p:spPr/>
        <p:txBody>
          <a:bodyPr/>
          <a:lstStyle/>
          <a:p>
            <a:r>
              <a:rPr lang="en-US" dirty="0"/>
              <a:t>9/12/23</a:t>
            </a:r>
          </a:p>
        </p:txBody>
      </p:sp>
      <p:sp>
        <p:nvSpPr>
          <p:cNvPr id="5" name="Slide Number Placeholder 4">
            <a:extLst>
              <a:ext uri="{FF2B5EF4-FFF2-40B4-BE49-F238E27FC236}">
                <a16:creationId xmlns:a16="http://schemas.microsoft.com/office/drawing/2014/main" id="{3E524F97-519E-FF37-36E0-44630A1B72E5}"/>
              </a:ext>
            </a:extLst>
          </p:cNvPr>
          <p:cNvSpPr>
            <a:spLocks noGrp="1"/>
          </p:cNvSpPr>
          <p:nvPr>
            <p:ph type="sldNum" sz="quarter" idx="12"/>
          </p:nvPr>
        </p:nvSpPr>
        <p:spPr/>
        <p:txBody>
          <a:bodyPr/>
          <a:lstStyle/>
          <a:p>
            <a:fld id="{084F86B3-D3F4-4BE8-8D92-1FAB04CE9786}" type="slidenum">
              <a:rPr lang="en-US" smtClean="0"/>
              <a:t>36</a:t>
            </a:fld>
            <a:endParaRPr lang="en-US" dirty="0"/>
          </a:p>
        </p:txBody>
      </p:sp>
      <p:graphicFrame>
        <p:nvGraphicFramePr>
          <p:cNvPr id="6" name="Table 8">
            <a:extLst>
              <a:ext uri="{FF2B5EF4-FFF2-40B4-BE49-F238E27FC236}">
                <a16:creationId xmlns:a16="http://schemas.microsoft.com/office/drawing/2014/main" id="{F778B6A6-C09D-FCA5-CC8E-E58817421D1A}"/>
              </a:ext>
            </a:extLst>
          </p:cNvPr>
          <p:cNvGraphicFramePr>
            <a:graphicFrameLocks noGrp="1"/>
          </p:cNvGraphicFramePr>
          <p:nvPr/>
        </p:nvGraphicFramePr>
        <p:xfrm>
          <a:off x="500743" y="1892997"/>
          <a:ext cx="11190514" cy="3224406"/>
        </p:xfrm>
        <a:graphic>
          <a:graphicData uri="http://schemas.openxmlformats.org/drawingml/2006/table">
            <a:tbl>
              <a:tblPr firstRow="1" bandRow="1">
                <a:tableStyleId>{5C22544A-7EE6-4342-B048-85BDC9FD1C3A}</a:tableStyleId>
              </a:tblPr>
              <a:tblGrid>
                <a:gridCol w="801189">
                  <a:extLst>
                    <a:ext uri="{9D8B030D-6E8A-4147-A177-3AD203B41FA5}">
                      <a16:colId xmlns:a16="http://schemas.microsoft.com/office/drawing/2014/main" val="489005456"/>
                    </a:ext>
                  </a:extLst>
                </a:gridCol>
                <a:gridCol w="718076">
                  <a:extLst>
                    <a:ext uri="{9D8B030D-6E8A-4147-A177-3AD203B41FA5}">
                      <a16:colId xmlns:a16="http://schemas.microsoft.com/office/drawing/2014/main" val="2267596364"/>
                    </a:ext>
                  </a:extLst>
                </a:gridCol>
                <a:gridCol w="677645">
                  <a:extLst>
                    <a:ext uri="{9D8B030D-6E8A-4147-A177-3AD203B41FA5}">
                      <a16:colId xmlns:a16="http://schemas.microsoft.com/office/drawing/2014/main" val="4206857017"/>
                    </a:ext>
                  </a:extLst>
                </a:gridCol>
                <a:gridCol w="912111">
                  <a:extLst>
                    <a:ext uri="{9D8B030D-6E8A-4147-A177-3AD203B41FA5}">
                      <a16:colId xmlns:a16="http://schemas.microsoft.com/office/drawing/2014/main" val="1219269782"/>
                    </a:ext>
                  </a:extLst>
                </a:gridCol>
                <a:gridCol w="804226">
                  <a:extLst>
                    <a:ext uri="{9D8B030D-6E8A-4147-A177-3AD203B41FA5}">
                      <a16:colId xmlns:a16="http://schemas.microsoft.com/office/drawing/2014/main" val="1825717330"/>
                    </a:ext>
                  </a:extLst>
                </a:gridCol>
                <a:gridCol w="882688">
                  <a:extLst>
                    <a:ext uri="{9D8B030D-6E8A-4147-A177-3AD203B41FA5}">
                      <a16:colId xmlns:a16="http://schemas.microsoft.com/office/drawing/2014/main" val="4052893397"/>
                    </a:ext>
                  </a:extLst>
                </a:gridCol>
                <a:gridCol w="735573">
                  <a:extLst>
                    <a:ext uri="{9D8B030D-6E8A-4147-A177-3AD203B41FA5}">
                      <a16:colId xmlns:a16="http://schemas.microsoft.com/office/drawing/2014/main" val="3729737698"/>
                    </a:ext>
                  </a:extLst>
                </a:gridCol>
                <a:gridCol w="745380">
                  <a:extLst>
                    <a:ext uri="{9D8B030D-6E8A-4147-A177-3AD203B41FA5}">
                      <a16:colId xmlns:a16="http://schemas.microsoft.com/office/drawing/2014/main" val="3368751784"/>
                    </a:ext>
                  </a:extLst>
                </a:gridCol>
                <a:gridCol w="750220">
                  <a:extLst>
                    <a:ext uri="{9D8B030D-6E8A-4147-A177-3AD203B41FA5}">
                      <a16:colId xmlns:a16="http://schemas.microsoft.com/office/drawing/2014/main" val="3059194169"/>
                    </a:ext>
                  </a:extLst>
                </a:gridCol>
                <a:gridCol w="754912">
                  <a:extLst>
                    <a:ext uri="{9D8B030D-6E8A-4147-A177-3AD203B41FA5}">
                      <a16:colId xmlns:a16="http://schemas.microsoft.com/office/drawing/2014/main" val="3882825418"/>
                    </a:ext>
                  </a:extLst>
                </a:gridCol>
                <a:gridCol w="789854">
                  <a:extLst>
                    <a:ext uri="{9D8B030D-6E8A-4147-A177-3AD203B41FA5}">
                      <a16:colId xmlns:a16="http://schemas.microsoft.com/office/drawing/2014/main" val="3545743747"/>
                    </a:ext>
                  </a:extLst>
                </a:gridCol>
                <a:gridCol w="863073">
                  <a:extLst>
                    <a:ext uri="{9D8B030D-6E8A-4147-A177-3AD203B41FA5}">
                      <a16:colId xmlns:a16="http://schemas.microsoft.com/office/drawing/2014/main" val="2122700013"/>
                    </a:ext>
                  </a:extLst>
                </a:gridCol>
                <a:gridCol w="736383">
                  <a:extLst>
                    <a:ext uri="{9D8B030D-6E8A-4147-A177-3AD203B41FA5}">
                      <a16:colId xmlns:a16="http://schemas.microsoft.com/office/drawing/2014/main" val="524555631"/>
                    </a:ext>
                  </a:extLst>
                </a:gridCol>
                <a:gridCol w="1019184">
                  <a:extLst>
                    <a:ext uri="{9D8B030D-6E8A-4147-A177-3AD203B41FA5}">
                      <a16:colId xmlns:a16="http://schemas.microsoft.com/office/drawing/2014/main" val="3357616557"/>
                    </a:ext>
                  </a:extLst>
                </a:gridCol>
              </a:tblGrid>
              <a:tr h="0">
                <a:tc>
                  <a:txBody>
                    <a:bodyPr/>
                    <a:lstStyle/>
                    <a:p>
                      <a:pPr algn="l"/>
                      <a:r>
                        <a:rPr lang="en-US" sz="1000" b="1" dirty="0">
                          <a:solidFill>
                            <a:schemeClr val="bg1"/>
                          </a:solidFill>
                        </a:rPr>
                        <a:t>Column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br>
                        <a:rPr lang="en-US" sz="1000" dirty="0"/>
                      </a:br>
                      <a:endParaRPr lang="en-US" sz="1000" dirty="0"/>
                    </a:p>
                    <a:p>
                      <a:pPr marL="0" marR="0" lvl="0" indent="0" algn="r" defTabSz="914400" rtl="0" eaLnBrk="1" fontAlgn="auto" latinLnBrk="0" hangingPunct="1">
                        <a:lnSpc>
                          <a:spcPct val="100000"/>
                        </a:lnSpc>
                        <a:spcBef>
                          <a:spcPts val="0"/>
                        </a:spcBef>
                        <a:spcAft>
                          <a:spcPts val="0"/>
                        </a:spcAft>
                        <a:buClrTx/>
                        <a:buSzTx/>
                        <a:buFontTx/>
                        <a:buNone/>
                        <a:tabLst/>
                        <a:defRPr/>
                      </a:pPr>
                      <a:r>
                        <a:rPr lang="en-US" sz="1000" dirty="0"/>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p>
                      <a:pPr algn="l"/>
                      <a:endParaRPr lang="en-US" sz="1000" dirty="0"/>
                    </a:p>
                    <a:p>
                      <a:pPr algn="r"/>
                      <a:r>
                        <a:rPr lang="en-US" sz="1000" dirty="0"/>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p>
                      <a:pPr algn="l"/>
                      <a:endParaRPr lang="en-US" sz="1000" dirty="0"/>
                    </a:p>
                    <a:p>
                      <a:pPr algn="r"/>
                      <a:r>
                        <a:rPr lang="en-US" sz="1000"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p>
                      <a:pPr algn="r"/>
                      <a:r>
                        <a:rPr lang="en-US" sz="1000" dirty="0"/>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p>
                      <a:pPr algn="r"/>
                      <a:r>
                        <a:rPr lang="en-US" sz="1000" dirty="0"/>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p>
                      <a:pPr algn="l"/>
                      <a:endParaRPr lang="en-US" sz="1000" dirty="0"/>
                    </a:p>
                    <a:p>
                      <a:pPr algn="r"/>
                      <a:r>
                        <a:rPr lang="en-US" sz="1000" dirty="0"/>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p>
                      <a:pPr algn="l"/>
                      <a:endParaRPr lang="en-US" sz="1000" dirty="0"/>
                    </a:p>
                    <a:p>
                      <a:pPr algn="r"/>
                      <a:r>
                        <a:rPr lang="en-US" sz="1000" dirty="0"/>
                        <a:t>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p>
                      <a:pPr algn="l"/>
                      <a:endParaRPr lang="en-US" sz="1000" dirty="0"/>
                    </a:p>
                    <a:p>
                      <a:pPr algn="r"/>
                      <a:r>
                        <a:rPr lang="en-US" sz="1000" dirty="0"/>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p>
                      <a:pPr algn="l"/>
                      <a:endParaRPr lang="en-US" sz="1000" dirty="0"/>
                    </a:p>
                    <a:p>
                      <a:pPr algn="r"/>
                      <a:r>
                        <a:rPr lang="en-US" sz="1000" dirty="0"/>
                        <a:t>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p>
                      <a:pPr algn="r"/>
                      <a:r>
                        <a:rPr lang="en-US" sz="1000" dirty="0"/>
                        <a:t>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p>
                      <a:pPr algn="l"/>
                      <a:endParaRPr lang="en-US" sz="1000" dirty="0"/>
                    </a:p>
                    <a:p>
                      <a:pPr algn="r"/>
                      <a:r>
                        <a:rPr lang="en-US" sz="1000" dirty="0"/>
                        <a:t>11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p>
                      <a:pPr algn="r"/>
                      <a:r>
                        <a:rPr lang="en-US" sz="1000" dirty="0"/>
                        <a:t>12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p>
                      <a:pPr algn="l"/>
                      <a:endParaRPr lang="en-US" sz="1000" dirty="0"/>
                    </a:p>
                    <a:p>
                      <a:pPr algn="r"/>
                      <a:r>
                        <a:rPr lang="en-US" sz="1000" dirty="0"/>
                        <a:t>13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r>
                        <a:rPr lang="en-US" sz="1000" b="1" dirty="0">
                          <a:solidFill>
                            <a:schemeClr val="bg1"/>
                          </a:solidFill>
                        </a:rPr>
                        <a:t>Data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Date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Categorical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Numerical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FD6EB"/>
                    </a:solidFill>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Boolean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943859">
                <a:tc>
                  <a:txBody>
                    <a:bodyPr/>
                    <a:lstStyle/>
                    <a:p>
                      <a:r>
                        <a:rPr lang="en-US" sz="1000" b="1" dirty="0">
                          <a:solidFill>
                            <a:schemeClr val="bg1"/>
                          </a:solidFill>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000" dirty="0"/>
                        <a:t>A unique identifier for each data breach incident.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date when the data breach occurred.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name of the business or organization affected by the data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The format in which the data was compromised, such as "Electronic" or "Paper.”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i="0" u="none" strike="noStrike" dirty="0">
                          <a:solidFill>
                            <a:srgbClr val="000000"/>
                          </a:solidFill>
                          <a:effectLst/>
                        </a:rPr>
                        <a:t>Whether the breach occurred at the </a:t>
                      </a:r>
                      <a:r>
                        <a:rPr lang="en-US" sz="1000" dirty="0">
                          <a:solidFill>
                            <a:srgbClr val="000000"/>
                          </a:solidFill>
                        </a:rPr>
                        <a:t>r</a:t>
                      </a:r>
                      <a:r>
                        <a:rPr lang="en-US" sz="1000" b="0" i="0" u="none" strike="noStrike" dirty="0">
                          <a:solidFill>
                            <a:srgbClr val="000000"/>
                          </a:solidFill>
                          <a:effectLst/>
                        </a:rPr>
                        <a:t>eporting </a:t>
                      </a:r>
                      <a:r>
                        <a:rPr lang="en-US" sz="1000" dirty="0">
                          <a:solidFill>
                            <a:srgbClr val="000000"/>
                          </a:solidFill>
                        </a:rPr>
                        <a:t>e</a:t>
                      </a:r>
                      <a:r>
                        <a:rPr lang="en-US" sz="1000" b="0" i="0" u="none" strike="noStrike" dirty="0">
                          <a:solidFill>
                            <a:srgbClr val="000000"/>
                          </a:solidFill>
                          <a:effectLst/>
                        </a:rPr>
                        <a:t>ntity. </a:t>
                      </a:r>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How many Massachusetts residents were affected by this breach</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Social Security Numbers (SSNs) were compromised, with values like "Yes" or empty cells.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account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driver’s license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credit/debit card numbers were compromised.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the organization offers credit monitoring to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data was encrypted or not for that organization.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t>Whether mobile device was lost or stolen.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7930090"/>
                  </a:ext>
                </a:extLst>
              </a:tr>
            </a:tbl>
          </a:graphicData>
        </a:graphic>
      </p:graphicFrame>
    </p:spTree>
    <p:extLst>
      <p:ext uri="{BB962C8B-B14F-4D97-AF65-F5344CB8AC3E}">
        <p14:creationId xmlns:p14="http://schemas.microsoft.com/office/powerpoint/2010/main" val="166625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499B-3197-57E2-FA9B-627882E7F0A5}"/>
              </a:ext>
            </a:extLst>
          </p:cNvPr>
          <p:cNvSpPr>
            <a:spLocks noGrp="1"/>
          </p:cNvSpPr>
          <p:nvPr>
            <p:ph type="title"/>
          </p:nvPr>
        </p:nvSpPr>
        <p:spPr/>
        <p:txBody>
          <a:bodyPr/>
          <a:lstStyle/>
          <a:p>
            <a:r>
              <a:rPr lang="en-US" b="1" dirty="0"/>
              <a:t>WK04 – Updated </a:t>
            </a:r>
            <a:r>
              <a:rPr lang="en-US" dirty="0"/>
              <a:t>Data (3)</a:t>
            </a:r>
          </a:p>
        </p:txBody>
      </p:sp>
      <p:graphicFrame>
        <p:nvGraphicFramePr>
          <p:cNvPr id="7" name="Content Placeholder 6">
            <a:extLst>
              <a:ext uri="{FF2B5EF4-FFF2-40B4-BE49-F238E27FC236}">
                <a16:creationId xmlns:a16="http://schemas.microsoft.com/office/drawing/2014/main" id="{673C363F-2EF5-D2AF-A342-2C389480CE9F}"/>
              </a:ext>
            </a:extLst>
          </p:cNvPr>
          <p:cNvGraphicFramePr>
            <a:graphicFrameLocks noGrp="1"/>
          </p:cNvGraphicFramePr>
          <p:nvPr>
            <p:ph idx="1"/>
          </p:nvPr>
        </p:nvGraphicFramePr>
        <p:xfrm>
          <a:off x="664060" y="1925648"/>
          <a:ext cx="10863879" cy="3006704"/>
        </p:xfrm>
        <a:graphic>
          <a:graphicData uri="http://schemas.openxmlformats.org/drawingml/2006/table">
            <a:tbl>
              <a:tblPr>
                <a:tableStyleId>{5C22544A-7EE6-4342-B048-85BDC9FD1C3A}</a:tableStyleId>
              </a:tblPr>
              <a:tblGrid>
                <a:gridCol w="711218">
                  <a:extLst>
                    <a:ext uri="{9D8B030D-6E8A-4147-A177-3AD203B41FA5}">
                      <a16:colId xmlns:a16="http://schemas.microsoft.com/office/drawing/2014/main" val="1120670611"/>
                    </a:ext>
                  </a:extLst>
                </a:gridCol>
                <a:gridCol w="900752">
                  <a:extLst>
                    <a:ext uri="{9D8B030D-6E8A-4147-A177-3AD203B41FA5}">
                      <a16:colId xmlns:a16="http://schemas.microsoft.com/office/drawing/2014/main" val="3414203156"/>
                    </a:ext>
                  </a:extLst>
                </a:gridCol>
                <a:gridCol w="1385117">
                  <a:extLst>
                    <a:ext uri="{9D8B030D-6E8A-4147-A177-3AD203B41FA5}">
                      <a16:colId xmlns:a16="http://schemas.microsoft.com/office/drawing/2014/main" val="694438403"/>
                    </a:ext>
                  </a:extLst>
                </a:gridCol>
                <a:gridCol w="925730">
                  <a:extLst>
                    <a:ext uri="{9D8B030D-6E8A-4147-A177-3AD203B41FA5}">
                      <a16:colId xmlns:a16="http://schemas.microsoft.com/office/drawing/2014/main" val="4212925805"/>
                    </a:ext>
                  </a:extLst>
                </a:gridCol>
                <a:gridCol w="804902">
                  <a:extLst>
                    <a:ext uri="{9D8B030D-6E8A-4147-A177-3AD203B41FA5}">
                      <a16:colId xmlns:a16="http://schemas.microsoft.com/office/drawing/2014/main" val="3778256349"/>
                    </a:ext>
                  </a:extLst>
                </a:gridCol>
                <a:gridCol w="608646">
                  <a:extLst>
                    <a:ext uri="{9D8B030D-6E8A-4147-A177-3AD203B41FA5}">
                      <a16:colId xmlns:a16="http://schemas.microsoft.com/office/drawing/2014/main" val="3196402479"/>
                    </a:ext>
                  </a:extLst>
                </a:gridCol>
                <a:gridCol w="747715">
                  <a:extLst>
                    <a:ext uri="{9D8B030D-6E8A-4147-A177-3AD203B41FA5}">
                      <a16:colId xmlns:a16="http://schemas.microsoft.com/office/drawing/2014/main" val="608806801"/>
                    </a:ext>
                  </a:extLst>
                </a:gridCol>
                <a:gridCol w="887902">
                  <a:extLst>
                    <a:ext uri="{9D8B030D-6E8A-4147-A177-3AD203B41FA5}">
                      <a16:colId xmlns:a16="http://schemas.microsoft.com/office/drawing/2014/main" val="2054131101"/>
                    </a:ext>
                  </a:extLst>
                </a:gridCol>
                <a:gridCol w="994611">
                  <a:extLst>
                    <a:ext uri="{9D8B030D-6E8A-4147-A177-3AD203B41FA5}">
                      <a16:colId xmlns:a16="http://schemas.microsoft.com/office/drawing/2014/main" val="3586612309"/>
                    </a:ext>
                  </a:extLst>
                </a:gridCol>
                <a:gridCol w="689810">
                  <a:extLst>
                    <a:ext uri="{9D8B030D-6E8A-4147-A177-3AD203B41FA5}">
                      <a16:colId xmlns:a16="http://schemas.microsoft.com/office/drawing/2014/main" val="293480532"/>
                    </a:ext>
                  </a:extLst>
                </a:gridCol>
                <a:gridCol w="1096586">
                  <a:extLst>
                    <a:ext uri="{9D8B030D-6E8A-4147-A177-3AD203B41FA5}">
                      <a16:colId xmlns:a16="http://schemas.microsoft.com/office/drawing/2014/main" val="2800171902"/>
                    </a:ext>
                  </a:extLst>
                </a:gridCol>
                <a:gridCol w="598172">
                  <a:extLst>
                    <a:ext uri="{9D8B030D-6E8A-4147-A177-3AD203B41FA5}">
                      <a16:colId xmlns:a16="http://schemas.microsoft.com/office/drawing/2014/main" val="3355408863"/>
                    </a:ext>
                  </a:extLst>
                </a:gridCol>
                <a:gridCol w="512718">
                  <a:extLst>
                    <a:ext uri="{9D8B030D-6E8A-4147-A177-3AD203B41FA5}">
                      <a16:colId xmlns:a16="http://schemas.microsoft.com/office/drawing/2014/main" val="1628246836"/>
                    </a:ext>
                  </a:extLst>
                </a:gridCol>
              </a:tblGrid>
              <a:tr h="925139">
                <a:tc>
                  <a:txBody>
                    <a:bodyPr/>
                    <a:lstStyle/>
                    <a:p>
                      <a:pPr algn="l" fontAlgn="t"/>
                      <a:r>
                        <a:rPr lang="en-US" sz="1000" b="1" u="none" strike="noStrike" dirty="0">
                          <a:solidFill>
                            <a:schemeClr val="bg1"/>
                          </a:solidFill>
                          <a:effectLst/>
                          <a:latin typeface="+mn-lt"/>
                        </a:rPr>
                        <a:t>Assigned Breach Number</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Date Reported To OCA</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Organization Name</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Breach Type Description</a:t>
                      </a:r>
                      <a:endParaRPr lang="en-US" sz="1000" b="1" i="0" u="none" strike="noStrike">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Breach Occur at the Reporting Entity?</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MA Residents Affected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SSN</a:t>
                      </a:r>
                    </a:p>
                    <a:p>
                      <a:pPr algn="ctr" fontAlgn="t"/>
                      <a:r>
                        <a:rPr lang="en-US" sz="1000" b="1" u="none" strike="noStrike" dirty="0">
                          <a:solidFill>
                            <a:schemeClr val="bg1"/>
                          </a:solidFill>
                          <a:effectLst/>
                          <a:latin typeface="+mn-lt"/>
                        </a:rPr>
                        <a:t>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Account Number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Drivers Licenses Breached</a:t>
                      </a:r>
                      <a:endParaRPr lang="en-US" sz="1000" b="1" i="0" u="none" strike="noStrike" dirty="0">
                        <a:solidFill>
                          <a:schemeClr val="bg1"/>
                        </a:solidFill>
                        <a:effectLst/>
                        <a:latin typeface="+mn-lt"/>
                      </a:endParaRPr>
                    </a:p>
                  </a:txBody>
                  <a:tcPr marL="63319"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dirty="0">
                          <a:solidFill>
                            <a:schemeClr val="bg1"/>
                          </a:solidFill>
                          <a:effectLst/>
                          <a:latin typeface="+mn-lt"/>
                        </a:rPr>
                        <a:t>Credit Debit Numbers Breached</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a:solidFill>
                            <a:schemeClr val="bg1"/>
                          </a:solidFill>
                          <a:effectLst/>
                          <a:latin typeface="+mn-lt"/>
                        </a:rPr>
                        <a:t>Provided Credit Monitoring</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l" fontAlgn="t"/>
                      <a:r>
                        <a:rPr lang="en-US" sz="1000" b="1" u="none" strike="noStrike">
                          <a:solidFill>
                            <a:schemeClr val="bg1"/>
                          </a:solidFill>
                          <a:effectLst/>
                          <a:latin typeface="+mn-lt"/>
                        </a:rPr>
                        <a:t>Data Encrypted</a:t>
                      </a:r>
                      <a:endParaRPr lang="en-US" sz="1000" b="1" i="0" u="none" strike="noStrike">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t"/>
                      <a:r>
                        <a:rPr lang="en-US" sz="1000" b="1" u="none" strike="noStrike" dirty="0">
                          <a:solidFill>
                            <a:schemeClr val="bg1"/>
                          </a:solidFill>
                          <a:effectLst/>
                          <a:latin typeface="+mn-lt"/>
                        </a:rPr>
                        <a:t>Mobile Device Lost Stolen</a:t>
                      </a:r>
                      <a:endParaRPr lang="en-US" sz="1000" b="1" i="0" u="none" strike="noStrike" dirty="0">
                        <a:solidFill>
                          <a:schemeClr val="bg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3366801822"/>
                  </a:ext>
                </a:extLst>
              </a:tr>
              <a:tr h="416313">
                <a:tc>
                  <a:txBody>
                    <a:bodyPr/>
                    <a:lstStyle/>
                    <a:p>
                      <a:pPr algn="ctr" fontAlgn="t"/>
                      <a:r>
                        <a:rPr lang="en-US" sz="1000" b="0" u="none" strike="noStrike" dirty="0">
                          <a:solidFill>
                            <a:schemeClr val="tx1"/>
                          </a:solidFill>
                          <a:effectLst/>
                          <a:latin typeface="+mn-lt"/>
                        </a:rPr>
                        <a:t>250</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8/16/2007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Hewlett Packard Company</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52</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2568787581"/>
                  </a:ext>
                </a:extLst>
              </a:tr>
              <a:tr h="416313">
                <a:tc>
                  <a:txBody>
                    <a:bodyPr/>
                    <a:lstStyle/>
                    <a:p>
                      <a:pPr algn="ctr" fontAlgn="t"/>
                      <a:r>
                        <a:rPr lang="en-US" sz="1000" b="0" u="none" strike="noStrike" dirty="0">
                          <a:solidFill>
                            <a:schemeClr val="tx1"/>
                          </a:solidFill>
                          <a:effectLst/>
                          <a:latin typeface="+mn-lt"/>
                        </a:rPr>
                        <a:t>252</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9/11/2007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Kraft Foods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460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3337023412"/>
                  </a:ext>
                </a:extLst>
              </a:tr>
              <a:tr h="416313">
                <a:tc>
                  <a:txBody>
                    <a:bodyPr/>
                    <a:lstStyle/>
                    <a:p>
                      <a:pPr algn="ctr" fontAlgn="t"/>
                      <a:r>
                        <a:rPr lang="en-US" sz="1000" b="0" u="none" strike="noStrike" dirty="0">
                          <a:solidFill>
                            <a:schemeClr val="tx1"/>
                          </a:solidFill>
                          <a:effectLst/>
                          <a:latin typeface="+mn-lt"/>
                        </a:rPr>
                        <a:t>244</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9/12/2007</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Electronic</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18</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ctr" fontAlgn="t"/>
                      <a:r>
                        <a:rPr lang="en-US" sz="1000" u="none" strike="noStrike">
                          <a:effectLst/>
                          <a:latin typeface="+mn-lt"/>
                        </a:rPr>
                        <a:t>Yes</a:t>
                      </a:r>
                      <a:endParaRPr lang="en-US" sz="1000" b="0" i="0" u="none" strike="noStrike">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6EB"/>
                    </a:solidFill>
                  </a:tcPr>
                </a:tc>
                <a:extLst>
                  <a:ext uri="{0D108BD9-81ED-4DB2-BD59-A6C34878D82A}">
                    <a16:rowId xmlns:a16="http://schemas.microsoft.com/office/drawing/2014/main" val="3853397499"/>
                  </a:ext>
                </a:extLst>
              </a:tr>
              <a:tr h="416313">
                <a:tc>
                  <a:txBody>
                    <a:bodyPr/>
                    <a:lstStyle/>
                    <a:p>
                      <a:pPr algn="ctr" fontAlgn="t"/>
                      <a:r>
                        <a:rPr lang="en-US" sz="1000" b="0" u="none" strike="noStrike">
                          <a:solidFill>
                            <a:schemeClr val="tx1"/>
                          </a:solidFill>
                          <a:effectLst/>
                          <a:latin typeface="+mn-lt"/>
                        </a:rPr>
                        <a:t>270</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9/21/2007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Symantec Corporation</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Undefined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dirty="0">
                          <a:solidFill>
                            <a:schemeClr val="tx1"/>
                          </a:solidFill>
                          <a:effectLst/>
                          <a:latin typeface="+mn-lt"/>
                        </a:rPr>
                        <a:t>1</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b="0" u="none" strike="noStrike">
                          <a:solidFill>
                            <a:schemeClr val="tx1"/>
                          </a:solidFill>
                          <a:effectLst/>
                          <a:latin typeface="+mn-lt"/>
                        </a:rPr>
                        <a:t>Yes</a:t>
                      </a:r>
                      <a:endParaRPr lang="en-US" sz="1000" b="0" i="0" u="none" strike="noStrike">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b="0" u="none" strike="noStrike">
                          <a:solidFill>
                            <a:schemeClr val="tx1"/>
                          </a:solidFill>
                          <a:effectLst/>
                          <a:latin typeface="+mn-lt"/>
                        </a:rPr>
                        <a:t> </a:t>
                      </a:r>
                      <a:endParaRPr lang="en-US" sz="1000" b="0" i="0" u="none" strike="noStrike">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a:effectLst/>
                          <a:latin typeface="+mn-lt"/>
                        </a:rPr>
                        <a:t> </a:t>
                      </a:r>
                      <a:endParaRPr lang="en-US" sz="1000" b="0" i="0" u="none" strike="noStrike">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AEBF6"/>
                    </a:solidFill>
                  </a:tcPr>
                </a:tc>
                <a:extLst>
                  <a:ext uri="{0D108BD9-81ED-4DB2-BD59-A6C34878D82A}">
                    <a16:rowId xmlns:a16="http://schemas.microsoft.com/office/drawing/2014/main" val="2581641559"/>
                  </a:ext>
                </a:extLst>
              </a:tr>
              <a:tr h="416313">
                <a:tc>
                  <a:txBody>
                    <a:bodyPr/>
                    <a:lstStyle/>
                    <a:p>
                      <a:pPr algn="ctr" fontAlgn="t"/>
                      <a:r>
                        <a:rPr lang="en-US" sz="1000" b="0" u="none" strike="noStrike" dirty="0">
                          <a:solidFill>
                            <a:schemeClr val="tx1"/>
                          </a:solidFill>
                          <a:effectLst/>
                          <a:latin typeface="+mn-lt"/>
                        </a:rPr>
                        <a:t>243</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10/5/2007</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The Hartford</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Electronic</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b="0" u="none" strike="noStrike" dirty="0">
                          <a:solidFill>
                            <a:schemeClr val="tx1"/>
                          </a:solidFill>
                          <a:effectLst/>
                          <a:latin typeface="+mn-lt"/>
                        </a:rPr>
                        <a:t> </a:t>
                      </a:r>
                      <a:endParaRPr lang="en-US" sz="1000" b="0" i="0" u="none" strike="noStrike" dirty="0">
                        <a:solidFill>
                          <a:schemeClr val="tx1"/>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b="0" u="none" strike="noStrike" dirty="0">
                          <a:solidFill>
                            <a:schemeClr val="tx1"/>
                          </a:solidFill>
                          <a:effectLst/>
                          <a:latin typeface="+mn-lt"/>
                        </a:rPr>
                        <a:t>Yes</a:t>
                      </a:r>
                      <a:endParaRPr lang="en-US" sz="1000" b="0" i="0" u="none" strike="noStrike" dirty="0">
                        <a:solidFill>
                          <a:schemeClr val="tx1"/>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l" fontAlgn="b"/>
                      <a:r>
                        <a:rPr lang="en-US" sz="1000" u="none" strike="noStrike" dirty="0">
                          <a:effectLst/>
                          <a:latin typeface="+mn-lt"/>
                        </a:rPr>
                        <a:t> </a:t>
                      </a:r>
                      <a:endParaRPr lang="en-US" sz="1000" b="0" i="0" u="none" strike="noStrike" dirty="0">
                        <a:solidFill>
                          <a:srgbClr val="000000"/>
                        </a:solidFill>
                        <a:effectLst/>
                        <a:latin typeface="+mn-lt"/>
                      </a:endParaRPr>
                    </a:p>
                  </a:txBody>
                  <a:tcPr marL="7035" marR="7035" marT="703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tc>
                  <a:txBody>
                    <a:bodyPr/>
                    <a:lstStyle/>
                    <a:p>
                      <a:pPr algn="ctr" fontAlgn="t"/>
                      <a:r>
                        <a:rPr lang="en-US" sz="1000" u="none" strike="noStrike" dirty="0">
                          <a:effectLst/>
                          <a:latin typeface="+mn-lt"/>
                        </a:rPr>
                        <a:t>Yes</a:t>
                      </a:r>
                      <a:endParaRPr lang="en-US" sz="1000" b="0" i="0" u="none" strike="noStrike" dirty="0">
                        <a:solidFill>
                          <a:srgbClr val="000000"/>
                        </a:solidFill>
                        <a:effectLst/>
                        <a:latin typeface="+mn-lt"/>
                      </a:endParaRPr>
                    </a:p>
                  </a:txBody>
                  <a:tcPr marL="7035" marR="7035" marT="703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6C9C7"/>
                    </a:solidFill>
                  </a:tcPr>
                </a:tc>
                <a:extLst>
                  <a:ext uri="{0D108BD9-81ED-4DB2-BD59-A6C34878D82A}">
                    <a16:rowId xmlns:a16="http://schemas.microsoft.com/office/drawing/2014/main" val="97648790"/>
                  </a:ext>
                </a:extLst>
              </a:tr>
            </a:tbl>
          </a:graphicData>
        </a:graphic>
      </p:graphicFrame>
      <p:sp>
        <p:nvSpPr>
          <p:cNvPr id="4" name="Date Placeholder 3">
            <a:extLst>
              <a:ext uri="{FF2B5EF4-FFF2-40B4-BE49-F238E27FC236}">
                <a16:creationId xmlns:a16="http://schemas.microsoft.com/office/drawing/2014/main" id="{71F389AA-1692-7C4A-CE9B-08FB63CCEE88}"/>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71BEA1DA-40C5-9BB7-2214-1E290C84BE6F}"/>
              </a:ext>
            </a:extLst>
          </p:cNvPr>
          <p:cNvSpPr>
            <a:spLocks noGrp="1"/>
          </p:cNvSpPr>
          <p:nvPr>
            <p:ph type="sldNum" sz="quarter" idx="12"/>
          </p:nvPr>
        </p:nvSpPr>
        <p:spPr/>
        <p:txBody>
          <a:bodyPr/>
          <a:lstStyle/>
          <a:p>
            <a:fld id="{084F86B3-D3F4-4BE8-8D92-1FAB04CE9786}" type="slidenum">
              <a:rPr lang="en-US" smtClean="0"/>
              <a:t>37</a:t>
            </a:fld>
            <a:endParaRPr lang="en-US" dirty="0"/>
          </a:p>
        </p:txBody>
      </p:sp>
      <p:sp>
        <p:nvSpPr>
          <p:cNvPr id="9" name="Content Placeholder 2">
            <a:extLst>
              <a:ext uri="{FF2B5EF4-FFF2-40B4-BE49-F238E27FC236}">
                <a16:creationId xmlns:a16="http://schemas.microsoft.com/office/drawing/2014/main" id="{A6C8A372-2486-AA64-3F63-C83950110CB3}"/>
              </a:ext>
            </a:extLst>
          </p:cNvPr>
          <p:cNvSpPr txBox="1">
            <a:spLocks/>
          </p:cNvSpPr>
          <p:nvPr/>
        </p:nvSpPr>
        <p:spPr>
          <a:xfrm>
            <a:off x="838200" y="10401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Sample Data</a:t>
            </a:r>
            <a:endParaRPr lang="en-US" sz="1800" dirty="0"/>
          </a:p>
          <a:p>
            <a:pPr lvl="1"/>
            <a:endParaRPr lang="en-US" sz="1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6947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endParaRPr lang="en-US" sz="2000" dirty="0"/>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38</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a:solidFill>
                            <a:schemeClr val="bg1"/>
                          </a:solidFill>
                        </a:rPr>
                        <a:t>Mean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10" name="Date Placeholder 1">
            <a:extLst>
              <a:ext uri="{FF2B5EF4-FFF2-40B4-BE49-F238E27FC236}">
                <a16:creationId xmlns:a16="http://schemas.microsoft.com/office/drawing/2014/main" id="{730EAD78-C57F-F6DE-4B9C-C3CF0FBC8ECA}"/>
              </a:ext>
            </a:extLst>
          </p:cNvPr>
          <p:cNvSpPr>
            <a:spLocks noGrp="1"/>
          </p:cNvSpPr>
          <p:nvPr>
            <p:ph type="dt" sz="half" idx="10"/>
          </p:nvPr>
        </p:nvSpPr>
        <p:spPr>
          <a:xfrm>
            <a:off x="838200" y="6356350"/>
            <a:ext cx="2743200" cy="365125"/>
          </a:xfrm>
        </p:spPr>
        <p:txBody>
          <a:bodyPr/>
          <a:lstStyle/>
          <a:p>
            <a:r>
              <a:rPr lang="en-US" dirty="0"/>
              <a:t>9/12/23</a:t>
            </a:r>
          </a:p>
        </p:txBody>
      </p:sp>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515960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With the new and complete dataset, we can see the proportion of targeted data breaches that are electronic, paper, undefined, or both electronic and paper.</a:t>
            </a:r>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WK04 – Updated </a:t>
            </a:r>
            <a:r>
              <a:rPr lang="en-US" dirty="0"/>
              <a:t>Data (5)</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39</a:t>
            </a:fld>
            <a:endParaRPr lang="en-US" dirty="0"/>
          </a:p>
        </p:txBody>
      </p:sp>
      <p:sp>
        <p:nvSpPr>
          <p:cNvPr id="7" name="Date Placeholder 1">
            <a:extLst>
              <a:ext uri="{FF2B5EF4-FFF2-40B4-BE49-F238E27FC236}">
                <a16:creationId xmlns:a16="http://schemas.microsoft.com/office/drawing/2014/main" id="{15BAA3A5-7DA6-0A17-91C1-C0D6AB8C215B}"/>
              </a:ext>
            </a:extLst>
          </p:cNvPr>
          <p:cNvSpPr>
            <a:spLocks noGrp="1"/>
          </p:cNvSpPr>
          <p:nvPr>
            <p:ph type="dt" sz="half" idx="10"/>
          </p:nvPr>
        </p:nvSpPr>
        <p:spPr>
          <a:xfrm>
            <a:off x="838200" y="6356350"/>
            <a:ext cx="2743200" cy="365125"/>
          </a:xfrm>
        </p:spPr>
        <p:txBody>
          <a:bodyPr/>
          <a:lstStyle/>
          <a:p>
            <a:r>
              <a:rPr lang="en-US"/>
              <a:t>9/12/23</a:t>
            </a:r>
            <a:endParaRPr lang="en-US" dirty="0"/>
          </a:p>
        </p:txBody>
      </p:sp>
      <p:pic>
        <p:nvPicPr>
          <p:cNvPr id="9" name="Picture 8">
            <a:extLst>
              <a:ext uri="{FF2B5EF4-FFF2-40B4-BE49-F238E27FC236}">
                <a16:creationId xmlns:a16="http://schemas.microsoft.com/office/drawing/2014/main" id="{894CB8D8-8B93-B7D7-4EAA-DDD5195C0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623" y="1724043"/>
            <a:ext cx="4395077" cy="2617293"/>
          </a:xfrm>
          <a:prstGeom prst="rect">
            <a:avLst/>
          </a:prstGeom>
        </p:spPr>
      </p:pic>
      <p:pic>
        <p:nvPicPr>
          <p:cNvPr id="11" name="Picture 10" descr="A graph of data breaches&#10;&#10;Description automatically generated">
            <a:extLst>
              <a:ext uri="{FF2B5EF4-FFF2-40B4-BE49-F238E27FC236}">
                <a16:creationId xmlns:a16="http://schemas.microsoft.com/office/drawing/2014/main" id="{846A51D0-5705-C5CA-B3C1-0A03F464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723" y="1724043"/>
            <a:ext cx="4395077" cy="2617293"/>
          </a:xfrm>
          <a:prstGeom prst="rect">
            <a:avLst/>
          </a:prstGeom>
        </p:spPr>
      </p:pic>
      <p:pic>
        <p:nvPicPr>
          <p:cNvPr id="13" name="Picture 12" descr="A graph of data breaches&#10;&#10;Description automatically generated">
            <a:extLst>
              <a:ext uri="{FF2B5EF4-FFF2-40B4-BE49-F238E27FC236}">
                <a16:creationId xmlns:a16="http://schemas.microsoft.com/office/drawing/2014/main" id="{E82707DB-C765-B9CE-2D04-F03C1D881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139" y="4196228"/>
            <a:ext cx="4164146" cy="2617292"/>
          </a:xfrm>
          <a:prstGeom prst="rect">
            <a:avLst/>
          </a:prstGeom>
        </p:spPr>
      </p:pic>
      <p:sp>
        <p:nvSpPr>
          <p:cNvPr id="2" name="TextBox 1">
            <a:extLst>
              <a:ext uri="{FF2B5EF4-FFF2-40B4-BE49-F238E27FC236}">
                <a16:creationId xmlns:a16="http://schemas.microsoft.com/office/drawing/2014/main" id="{A2BB1075-B08E-8B36-C12F-16560D9549C0}"/>
              </a:ext>
            </a:extLst>
          </p:cNvPr>
          <p:cNvSpPr txBox="1"/>
          <p:nvPr/>
        </p:nvSpPr>
        <p:spPr>
          <a:xfrm>
            <a:off x="8267422" y="4986873"/>
            <a:ext cx="2991240" cy="830997"/>
          </a:xfrm>
          <a:prstGeom prst="rect">
            <a:avLst/>
          </a:prstGeom>
          <a:noFill/>
        </p:spPr>
        <p:txBody>
          <a:bodyPr wrap="square" rtlCol="0">
            <a:spAutoFit/>
          </a:bodyPr>
          <a:lstStyle/>
          <a:p>
            <a:pPr marL="285750" indent="-285750">
              <a:buFont typeface="Wingdings" pitchFamily="2" charset="2"/>
              <a:buChar char="ß"/>
            </a:pPr>
            <a:r>
              <a:rPr lang="en-US" sz="1600" dirty="0"/>
              <a:t>In this plot, approximately 38% of the data breaches were by paper. </a:t>
            </a:r>
          </a:p>
        </p:txBody>
      </p:sp>
    </p:spTree>
    <p:extLst>
      <p:ext uri="{BB962C8B-B14F-4D97-AF65-F5344CB8AC3E}">
        <p14:creationId xmlns:p14="http://schemas.microsoft.com/office/powerpoint/2010/main" val="2995609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6254-B4B9-9BCB-6FE4-6C4CE9473037}"/>
              </a:ext>
            </a:extLst>
          </p:cNvPr>
          <p:cNvSpPr>
            <a:spLocks noGrp="1"/>
          </p:cNvSpPr>
          <p:nvPr>
            <p:ph type="title"/>
          </p:nvPr>
        </p:nvSpPr>
        <p:spPr/>
        <p:txBody>
          <a:bodyPr/>
          <a:lstStyle/>
          <a:p>
            <a:r>
              <a:rPr lang="en-US" dirty="0"/>
              <a:t>Topic Background</a:t>
            </a:r>
          </a:p>
        </p:txBody>
      </p:sp>
      <p:sp>
        <p:nvSpPr>
          <p:cNvPr id="3" name="Content Placeholder 2">
            <a:extLst>
              <a:ext uri="{FF2B5EF4-FFF2-40B4-BE49-F238E27FC236}">
                <a16:creationId xmlns:a16="http://schemas.microsoft.com/office/drawing/2014/main" id="{B4EED0A3-4E47-2E08-7A87-43DC10985650}"/>
              </a:ext>
            </a:extLst>
          </p:cNvPr>
          <p:cNvSpPr>
            <a:spLocks noGrp="1"/>
          </p:cNvSpPr>
          <p:nvPr>
            <p:ph idx="1"/>
          </p:nvPr>
        </p:nvSpPr>
        <p:spPr>
          <a:xfrm>
            <a:off x="838201" y="1336124"/>
            <a:ext cx="6149453" cy="5020226"/>
          </a:xfrm>
        </p:spPr>
        <p:txBody>
          <a:bodyPr>
            <a:normAutofit/>
          </a:bodyPr>
          <a:lstStyle/>
          <a:p>
            <a:r>
              <a:rPr lang="en-US" dirty="0"/>
              <a:t>Topic summary</a:t>
            </a:r>
          </a:p>
          <a:p>
            <a:pPr lvl="1"/>
            <a:r>
              <a:rPr lang="en-US" dirty="0"/>
              <a:t>Data breaches occur when unauthorized people get a hold of private information, which has increased in its frequency and severity. These data breaches can lead to financial loss, harm a reputation, and result in legal trouble for the people and organizations involved. These breaches have increased in frequency and severity; therefore, experts are using sophisticated technologies like machine learning to forecast and prevent data breaches. In cybersecurity, there seems to be a missing component in efforts, which is geographical information. </a:t>
            </a:r>
          </a:p>
          <a:p>
            <a:pPr lvl="1"/>
            <a:r>
              <a:rPr lang="en-US" b="1" dirty="0"/>
              <a:t>In this study, The data breaches will be analyzed to identify regions or countries that are more susceptible to data breaches, considering factors like cyber-infrastructure, policies, and regulations.</a:t>
            </a:r>
          </a:p>
        </p:txBody>
      </p:sp>
      <p:sp>
        <p:nvSpPr>
          <p:cNvPr id="4" name="Date Placeholder 3">
            <a:extLst>
              <a:ext uri="{FF2B5EF4-FFF2-40B4-BE49-F238E27FC236}">
                <a16:creationId xmlns:a16="http://schemas.microsoft.com/office/drawing/2014/main" id="{4CC0846B-DA11-8EE0-0867-75B75609C9EB}"/>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829C627B-4281-90A8-E488-7B9857F2A33F}"/>
              </a:ext>
            </a:extLst>
          </p:cNvPr>
          <p:cNvSpPr>
            <a:spLocks noGrp="1"/>
          </p:cNvSpPr>
          <p:nvPr>
            <p:ph type="sldNum" sz="quarter" idx="12"/>
          </p:nvPr>
        </p:nvSpPr>
        <p:spPr/>
        <p:txBody>
          <a:bodyPr/>
          <a:lstStyle/>
          <a:p>
            <a:fld id="{084F86B3-D3F4-4BE8-8D92-1FAB04CE9786}" type="slidenum">
              <a:rPr lang="en-US" smtClean="0"/>
              <a:t>4</a:t>
            </a:fld>
            <a:endParaRPr lang="en-US" dirty="0"/>
          </a:p>
        </p:txBody>
      </p:sp>
      <p:pic>
        <p:nvPicPr>
          <p:cNvPr id="8" name="Picture 7" descr="A map with a pin and squares&#10;&#10;Description automatically generated with medium confidence">
            <a:extLst>
              <a:ext uri="{FF2B5EF4-FFF2-40B4-BE49-F238E27FC236}">
                <a16:creationId xmlns:a16="http://schemas.microsoft.com/office/drawing/2014/main" id="{45764F55-769E-6699-28CC-3E3CED2B0D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336124"/>
            <a:ext cx="3839757" cy="4802463"/>
          </a:xfrm>
          <a:prstGeom prst="rect">
            <a:avLst/>
          </a:prstGeom>
        </p:spPr>
      </p:pic>
    </p:spTree>
    <p:extLst>
      <p:ext uri="{BB962C8B-B14F-4D97-AF65-F5344CB8AC3E}">
        <p14:creationId xmlns:p14="http://schemas.microsoft.com/office/powerpoint/2010/main" val="1590920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Personally Identifiable Information (PPI) targeted, such as credit card information or social security numbers,  and pinpointing the geographical regions where these breaches are most likely to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Current cybersecurity efforts frequently overlook a geographical component. This highlights the importance of including geographic data to strengthen our ability to predict and prevent data breaches.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and location-aware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geographical risk factors.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40</a:t>
            </a:fld>
            <a:endParaRPr lang="en-US" dirty="0"/>
          </a:p>
        </p:txBody>
      </p:sp>
      <p:sp>
        <p:nvSpPr>
          <p:cNvPr id="2" name="Date Placeholder 1">
            <a:extLst>
              <a:ext uri="{FF2B5EF4-FFF2-40B4-BE49-F238E27FC236}">
                <a16:creationId xmlns:a16="http://schemas.microsoft.com/office/drawing/2014/main" id="{F5449E06-C8EF-2C2B-8D3F-0F27BD837D59}"/>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3510080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(2)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41</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geographical locations,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regions,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regions and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1645196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geographical regions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regions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Project Purpose and Questions (4)  </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42</a:t>
            </a:fld>
            <a:endParaRPr lang="en-US" dirty="0"/>
          </a:p>
        </p:txBody>
      </p:sp>
      <p:sp>
        <p:nvSpPr>
          <p:cNvPr id="2" name="Date Placeholder 1">
            <a:extLst>
              <a:ext uri="{FF2B5EF4-FFF2-40B4-BE49-F238E27FC236}">
                <a16:creationId xmlns:a16="http://schemas.microsoft.com/office/drawing/2014/main" id="{56A56BED-F97D-423C-E54F-ABD3E92EC237}"/>
              </a:ext>
            </a:extLst>
          </p:cNvPr>
          <p:cNvSpPr>
            <a:spLocks noGrp="1"/>
          </p:cNvSpPr>
          <p:nvPr>
            <p:ph type="dt" sz="half" idx="10"/>
          </p:nvPr>
        </p:nvSpPr>
        <p:spPr>
          <a:xfrm>
            <a:off x="838200" y="6356350"/>
            <a:ext cx="2743200" cy="365125"/>
          </a:xfrm>
        </p:spPr>
        <p:txBody>
          <a:bodyPr/>
          <a:lstStyle/>
          <a:p>
            <a:r>
              <a:rPr lang="en-US" dirty="0"/>
              <a:t>9/12/23</a:t>
            </a:r>
          </a:p>
        </p:txBody>
      </p:sp>
    </p:spTree>
    <p:extLst>
      <p:ext uri="{BB962C8B-B14F-4D97-AF65-F5344CB8AC3E}">
        <p14:creationId xmlns:p14="http://schemas.microsoft.com/office/powerpoint/2010/main" val="2982390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WK04 – Objectives and Parameters</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43</a:t>
            </a:fld>
            <a:endParaRPr lang="en-US" dirty="0"/>
          </a:p>
        </p:txBody>
      </p:sp>
      <p:sp>
        <p:nvSpPr>
          <p:cNvPr id="2" name="Date Placeholder 1">
            <a:extLst>
              <a:ext uri="{FF2B5EF4-FFF2-40B4-BE49-F238E27FC236}">
                <a16:creationId xmlns:a16="http://schemas.microsoft.com/office/drawing/2014/main" id="{762854BE-B386-7475-6370-C9F6D6F53820}"/>
              </a:ext>
            </a:extLst>
          </p:cNvPr>
          <p:cNvSpPr>
            <a:spLocks noGrp="1"/>
          </p:cNvSpPr>
          <p:nvPr>
            <p:ph type="dt" sz="half" idx="10"/>
          </p:nvPr>
        </p:nvSpPr>
        <p:spPr>
          <a:xfrm>
            <a:off x="838200" y="6356350"/>
            <a:ext cx="2743200" cy="365125"/>
          </a:xfrm>
        </p:spPr>
        <p:txBody>
          <a:bodyPr/>
          <a:lstStyle/>
          <a:p>
            <a:r>
              <a:rPr lang="en-US" dirty="0"/>
              <a:t>9/12/23</a:t>
            </a:r>
          </a:p>
        </p:txBody>
      </p:sp>
      <p:graphicFrame>
        <p:nvGraphicFramePr>
          <p:cNvPr id="6" name="Table 6">
            <a:extLst>
              <a:ext uri="{FF2B5EF4-FFF2-40B4-BE49-F238E27FC236}">
                <a16:creationId xmlns:a16="http://schemas.microsoft.com/office/drawing/2014/main" id="{D59174C6-338F-B046-379A-C315E331B321}"/>
              </a:ext>
            </a:extLst>
          </p:cNvPr>
          <p:cNvGraphicFramePr>
            <a:graphicFrameLocks noGrp="1"/>
          </p:cNvGraphicFramePr>
          <p:nvPr/>
        </p:nvGraphicFramePr>
        <p:xfrm>
          <a:off x="1159398" y="1382300"/>
          <a:ext cx="9873204" cy="4475352"/>
        </p:xfrm>
        <a:graphic>
          <a:graphicData uri="http://schemas.openxmlformats.org/drawingml/2006/table">
            <a:tbl>
              <a:tblPr firstRow="1" bandRow="1">
                <a:tableStyleId>{5C22544A-7EE6-4342-B048-85BDC9FD1C3A}</a:tableStyleId>
              </a:tblPr>
              <a:tblGrid>
                <a:gridCol w="2468301">
                  <a:extLst>
                    <a:ext uri="{9D8B030D-6E8A-4147-A177-3AD203B41FA5}">
                      <a16:colId xmlns:a16="http://schemas.microsoft.com/office/drawing/2014/main" val="3760219570"/>
                    </a:ext>
                  </a:extLst>
                </a:gridCol>
                <a:gridCol w="2468301">
                  <a:extLst>
                    <a:ext uri="{9D8B030D-6E8A-4147-A177-3AD203B41FA5}">
                      <a16:colId xmlns:a16="http://schemas.microsoft.com/office/drawing/2014/main" val="1000509534"/>
                    </a:ext>
                  </a:extLst>
                </a:gridCol>
                <a:gridCol w="2468301">
                  <a:extLst>
                    <a:ext uri="{9D8B030D-6E8A-4147-A177-3AD203B41FA5}">
                      <a16:colId xmlns:a16="http://schemas.microsoft.com/office/drawing/2014/main" val="2065818088"/>
                    </a:ext>
                  </a:extLst>
                </a:gridCol>
                <a:gridCol w="2468301">
                  <a:extLst>
                    <a:ext uri="{9D8B030D-6E8A-4147-A177-3AD203B41FA5}">
                      <a16:colId xmlns:a16="http://schemas.microsoft.com/office/drawing/2014/main" val="46457455"/>
                    </a:ext>
                  </a:extLst>
                </a:gridCol>
              </a:tblGrid>
              <a:tr h="1527302">
                <a:tc>
                  <a:txBody>
                    <a:bodyPr/>
                    <a:lstStyle/>
                    <a:p>
                      <a:r>
                        <a:rPr lang="en-US" sz="1600" dirty="0"/>
                        <a:t>Objectives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Identify regions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792465684"/>
                  </a:ext>
                </a:extLst>
              </a:tr>
              <a:tr h="2948050">
                <a:tc>
                  <a:txBody>
                    <a:bodyPr/>
                    <a:lstStyle/>
                    <a:p>
                      <a:r>
                        <a:rPr lang="en-US" sz="1600" b="1" dirty="0">
                          <a:solidFill>
                            <a:schemeClr val="bg1"/>
                          </a:solidFill>
                        </a:rPr>
                        <a:t>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Possibly demographic info about MA regions </a:t>
                      </a:r>
                    </a:p>
                    <a:p>
                      <a:pPr marL="285750" indent="-285750">
                        <a:buFont typeface="Arial" panose="020B0604020202020204" pitchFamily="34" charset="0"/>
                        <a:buChar char="•"/>
                      </a:pPr>
                      <a:r>
                        <a:rPr lang="en-US" sz="1600" dirty="0"/>
                        <a:t>MA Residents Affected</a:t>
                      </a:r>
                    </a:p>
                    <a:p>
                      <a:pPr marL="285750" indent="-285750">
                        <a:buFont typeface="Arial" panose="020B0604020202020204" pitchFamily="34" charset="0"/>
                        <a:buChar char="•"/>
                      </a:pPr>
                      <a:r>
                        <a:rPr lang="en-US" sz="1600" dirty="0"/>
                        <a:t>Provided Credit Monitoring?</a:t>
                      </a:r>
                    </a:p>
                    <a:p>
                      <a:pPr marL="285750" indent="-285750">
                        <a:buFont typeface="Arial" panose="020B0604020202020204" pitchFamily="34" charset="0"/>
                        <a:buChar char="•"/>
                      </a:pPr>
                      <a:r>
                        <a:rPr lang="en-US" sz="1600" dirty="0"/>
                        <a:t>Mobile Device Lost or Stolen?</a:t>
                      </a:r>
                    </a:p>
                    <a:p>
                      <a:pPr marL="285750" indent="-285750">
                        <a:buFont typeface="Arial" panose="020B0604020202020204" pitchFamily="34" charset="0"/>
                        <a:buChar char="•"/>
                      </a:pPr>
                      <a:r>
                        <a:rPr lang="en-US" sz="1600" dirty="0"/>
                        <a:t>Data Encrypted?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600" dirty="0"/>
                        <a:t>Geographical Data</a:t>
                      </a:r>
                    </a:p>
                    <a:p>
                      <a:pPr marL="285750" indent="-285750">
                        <a:buFont typeface="Arial" panose="020B0604020202020204" pitchFamily="34" charset="0"/>
                        <a:buChar char="•"/>
                      </a:pPr>
                      <a:r>
                        <a:rPr lang="en-US" sz="1600" dirty="0"/>
                        <a:t>Organization Names</a:t>
                      </a:r>
                    </a:p>
                    <a:p>
                      <a:pPr marL="285750" indent="-285750">
                        <a:buFont typeface="Arial" panose="020B0604020202020204" pitchFamily="34" charset="0"/>
                        <a:buChar char="•"/>
                      </a:pPr>
                      <a:r>
                        <a:rPr lang="en-US" sz="1600" dirty="0"/>
                        <a:t>Targeted Data Breached? </a:t>
                      </a:r>
                    </a:p>
                    <a:p>
                      <a:pPr marL="742950" lvl="1" indent="-285750">
                        <a:buFont typeface="Arial" panose="020B0604020202020204" pitchFamily="34" charset="0"/>
                        <a:buChar char="•"/>
                      </a:pPr>
                      <a:r>
                        <a:rPr lang="en-US" sz="1600" dirty="0"/>
                        <a:t>SSN</a:t>
                      </a:r>
                    </a:p>
                    <a:p>
                      <a:pPr marL="742950" lvl="1" indent="-285750">
                        <a:buFont typeface="Arial" panose="020B0604020202020204" pitchFamily="34" charset="0"/>
                        <a:buChar char="•"/>
                      </a:pPr>
                      <a:r>
                        <a:rPr lang="en-US" sz="1600" dirty="0"/>
                        <a:t>Credit/Debit</a:t>
                      </a:r>
                    </a:p>
                    <a:p>
                      <a:pPr marL="742950" lvl="1" indent="-285750">
                        <a:buFont typeface="Arial" panose="020B0604020202020204" pitchFamily="34" charset="0"/>
                        <a:buChar char="•"/>
                      </a:pPr>
                      <a:r>
                        <a:rPr lang="en-US" sz="1600" dirty="0"/>
                        <a:t>Account number</a:t>
                      </a:r>
                    </a:p>
                    <a:p>
                      <a:pPr marL="742950" lvl="1" indent="-285750">
                        <a:buFont typeface="Arial" panose="020B0604020202020204" pitchFamily="34" charset="0"/>
                        <a:buChar char="•"/>
                      </a:pPr>
                      <a:r>
                        <a:rPr lang="en-US" sz="1600" dirty="0"/>
                        <a:t>Driver’s License</a:t>
                      </a:r>
                    </a:p>
                    <a:p>
                      <a:pPr marL="285750" indent="-285750">
                        <a:buFont typeface="Arial" panose="020B0604020202020204" pitchFamily="34" charset="0"/>
                        <a:buChar char="•"/>
                      </a:pPr>
                      <a:r>
                        <a:rPr lang="en-US" sz="1600" dirty="0"/>
                        <a:t>MA Residents Affected</a:t>
                      </a:r>
                    </a:p>
                    <a:p>
                      <a:endParaRPr lang="en-US" sz="16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81204067"/>
                  </a:ext>
                </a:extLst>
              </a:tr>
            </a:tbl>
          </a:graphicData>
        </a:graphic>
      </p:graphicFrame>
      <p:sp>
        <p:nvSpPr>
          <p:cNvPr id="7" name="TextBox 6">
            <a:extLst>
              <a:ext uri="{FF2B5EF4-FFF2-40B4-BE49-F238E27FC236}">
                <a16:creationId xmlns:a16="http://schemas.microsoft.com/office/drawing/2014/main" id="{434F9DA3-BB86-3E40-D513-FBA416A704A2}"/>
              </a:ext>
            </a:extLst>
          </p:cNvPr>
          <p:cNvSpPr txBox="1"/>
          <p:nvPr/>
        </p:nvSpPr>
        <p:spPr>
          <a:xfrm>
            <a:off x="-3020992" y="-22107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96626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- 05</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44</a:t>
            </a:fld>
            <a:endParaRPr lang="en-US" dirty="0"/>
          </a:p>
        </p:txBody>
      </p:sp>
    </p:spTree>
    <p:extLst>
      <p:ext uri="{BB962C8B-B14F-4D97-AF65-F5344CB8AC3E}">
        <p14:creationId xmlns:p14="http://schemas.microsoft.com/office/powerpoint/2010/main" val="3966474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fontScale="70000" lnSpcReduction="20000"/>
          </a:bodyPr>
          <a:lstStyle/>
          <a:p>
            <a:r>
              <a:rPr lang="en-US" dirty="0"/>
              <a:t>WK05 – Review/revise work from previous week(s)</a:t>
            </a:r>
          </a:p>
          <a:p>
            <a:pPr lvl="1"/>
            <a:r>
              <a:rPr lang="en-US" dirty="0"/>
              <a:t>Summary of changes</a:t>
            </a:r>
          </a:p>
          <a:p>
            <a:r>
              <a:rPr lang="en-US" dirty="0"/>
              <a:t>WK05 – Project Workflow Updated</a:t>
            </a:r>
          </a:p>
          <a:p>
            <a:pPr lvl="1"/>
            <a:r>
              <a:rPr lang="en-US" dirty="0"/>
              <a:t>Updated Project Workflow Diagram</a:t>
            </a:r>
          </a:p>
          <a:p>
            <a:r>
              <a:rPr lang="en-US" dirty="0"/>
              <a:t>WK05 – Code Workflow Updated</a:t>
            </a:r>
          </a:p>
          <a:p>
            <a:pPr lvl="1"/>
            <a:r>
              <a:rPr lang="en-US" dirty="0"/>
              <a:t>Updated Code Workflow Diagram</a:t>
            </a:r>
          </a:p>
          <a:p>
            <a:r>
              <a:rPr lang="en-US" dirty="0"/>
              <a:t>WK05 – Updated Data</a:t>
            </a:r>
          </a:p>
          <a:p>
            <a:pPr lvl="1"/>
            <a:r>
              <a:rPr lang="en-US" dirty="0"/>
              <a:t>Updated Information About Data</a:t>
            </a:r>
          </a:p>
          <a:p>
            <a:pPr lvl="1"/>
            <a:r>
              <a:rPr lang="en-US" dirty="0"/>
              <a:t>Table of Statistics (do not have many numerical values)</a:t>
            </a:r>
          </a:p>
          <a:p>
            <a:pPr lvl="1"/>
            <a:r>
              <a:rPr lang="en-US" dirty="0"/>
              <a:t>Plot of Parameters</a:t>
            </a:r>
          </a:p>
          <a:p>
            <a:r>
              <a:rPr lang="en-US" dirty="0"/>
              <a:t>WK05 – Project Purpose and Questions  </a:t>
            </a:r>
          </a:p>
          <a:p>
            <a:pPr lvl="1"/>
            <a:r>
              <a:rPr lang="en-US" dirty="0"/>
              <a:t>Purpose</a:t>
            </a:r>
          </a:p>
          <a:p>
            <a:pPr lvl="1"/>
            <a:r>
              <a:rPr lang="en-US" dirty="0"/>
              <a:t>Motivation</a:t>
            </a:r>
          </a:p>
          <a:p>
            <a:pPr lvl="1"/>
            <a:r>
              <a:rPr lang="en-US" dirty="0"/>
              <a:t>Examples to explain motivation</a:t>
            </a:r>
          </a:p>
          <a:p>
            <a:pPr lvl="1"/>
            <a:r>
              <a:rPr lang="en-US" dirty="0"/>
              <a:t>Benefits: affected stakeholders and how</a:t>
            </a:r>
          </a:p>
          <a:p>
            <a:pPr lvl="1"/>
            <a:r>
              <a:rPr lang="en-US" dirty="0"/>
              <a:t>Research questions</a:t>
            </a:r>
          </a:p>
          <a:p>
            <a:pPr lvl="1"/>
            <a:r>
              <a:rPr lang="en-US" dirty="0"/>
              <a:t>Project objectives</a:t>
            </a:r>
          </a:p>
          <a:p>
            <a:r>
              <a:rPr lang="en-US" dirty="0"/>
              <a:t>WK05 – Objectives and SMART</a:t>
            </a:r>
          </a:p>
          <a:p>
            <a:r>
              <a:rPr lang="en-US" dirty="0"/>
              <a:t>WK05 – Updated Objectives and Parameters</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45</a:t>
            </a:fld>
            <a:endParaRPr lang="en-US" dirty="0"/>
          </a:p>
        </p:txBody>
      </p:sp>
    </p:spTree>
    <p:extLst>
      <p:ext uri="{BB962C8B-B14F-4D97-AF65-F5344CB8AC3E}">
        <p14:creationId xmlns:p14="http://schemas.microsoft.com/office/powerpoint/2010/main" val="1674548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plots into faceted plot (more readable)</a:t>
            </a:r>
          </a:p>
          <a:p>
            <a:pPr lvl="1"/>
            <a:r>
              <a:rPr lang="en-US" dirty="0"/>
              <a:t>Better statistic table with explanations of results.</a:t>
            </a:r>
          </a:p>
          <a:p>
            <a:pPr lvl="1"/>
            <a:r>
              <a:rPr lang="en-US" dirty="0"/>
              <a:t>Modified Code Workflow and Project Workflow</a:t>
            </a:r>
          </a:p>
          <a:p>
            <a:pPr lvl="2"/>
            <a:r>
              <a:rPr lang="en-US" dirty="0"/>
              <a:t> Broke off Analysis Phase from Reporting Phase</a:t>
            </a:r>
          </a:p>
          <a:p>
            <a:pPr lvl="1"/>
            <a:r>
              <a:rPr lang="en-US" dirty="0"/>
              <a:t>Updated Objectives and parameters table </a:t>
            </a:r>
          </a:p>
          <a:p>
            <a:pPr lvl="2"/>
            <a:r>
              <a:rPr lang="en-US" dirty="0"/>
              <a:t>Check marks for each parameter column</a:t>
            </a:r>
          </a:p>
          <a:p>
            <a:pPr lvl="2"/>
            <a:r>
              <a:rPr lang="en-US" dirty="0"/>
              <a:t>Highlighted data that’s either not used (red) or not yet attained (yellow)</a:t>
            </a:r>
          </a:p>
          <a:p>
            <a:pPr lvl="1"/>
            <a:r>
              <a:rPr lang="en-US" dirty="0"/>
              <a:t>Reviewed Project motivation, purpose, research questions, objectives, benefits, and examples</a:t>
            </a:r>
          </a:p>
          <a:p>
            <a:pPr lvl="2"/>
            <a:r>
              <a:rPr lang="en-US" dirty="0"/>
              <a:t>Decided that what I currently have does align with the SMART guide.</a:t>
            </a:r>
          </a:p>
          <a:p>
            <a:pPr lvl="1"/>
            <a:r>
              <a:rPr lang="en-US" dirty="0"/>
              <a:t>Elaborated on Specifics, Measurability, Achievability, Relevancy, and Time-bound for each objective</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46</a:t>
            </a:fld>
            <a:endParaRPr lang="en-US" dirty="0"/>
          </a:p>
        </p:txBody>
      </p:sp>
    </p:spTree>
    <p:extLst>
      <p:ext uri="{BB962C8B-B14F-4D97-AF65-F5344CB8AC3E}">
        <p14:creationId xmlns:p14="http://schemas.microsoft.com/office/powerpoint/2010/main" val="3071052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47</a:t>
            </a:fld>
            <a:endParaRPr lang="en-US" dirty="0"/>
          </a:p>
        </p:txBody>
      </p:sp>
      <p:sp>
        <p:nvSpPr>
          <p:cNvPr id="9" name="Date Placeholder 1">
            <a:extLst>
              <a:ext uri="{FF2B5EF4-FFF2-40B4-BE49-F238E27FC236}">
                <a16:creationId xmlns:a16="http://schemas.microsoft.com/office/drawing/2014/main" id="{2627D2D2-821C-D418-3257-297D53B130F6}"/>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EC0767FB-35E5-8E24-20C2-6F6941236D08}"/>
              </a:ext>
            </a:extLst>
          </p:cNvPr>
          <p:cNvPicPr>
            <a:picLocks noChangeAspect="1"/>
          </p:cNvPicPr>
          <p:nvPr/>
        </p:nvPicPr>
        <p:blipFill rotWithShape="1">
          <a:blip r:embed="rId2">
            <a:extLst>
              <a:ext uri="{28A0092B-C50C-407E-A947-70E740481C1C}">
                <a14:useLocalDpi xmlns:a14="http://schemas.microsoft.com/office/drawing/2010/main" val="0"/>
              </a:ext>
            </a:extLst>
          </a:blip>
          <a:srcRect l="2188" t="2259" r="1697" b="33085"/>
          <a:stretch/>
        </p:blipFill>
        <p:spPr>
          <a:xfrm>
            <a:off x="778201" y="1282574"/>
            <a:ext cx="10635597" cy="4666891"/>
          </a:xfrm>
          <a:prstGeom prst="rect">
            <a:avLst/>
          </a:prstGeom>
        </p:spPr>
      </p:pic>
    </p:spTree>
    <p:extLst>
      <p:ext uri="{BB962C8B-B14F-4D97-AF65-F5344CB8AC3E}">
        <p14:creationId xmlns:p14="http://schemas.microsoft.com/office/powerpoint/2010/main" val="81824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Code </a:t>
            </a:r>
            <a:r>
              <a:rPr lang="en-US" b="1"/>
              <a:t>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48</a:t>
            </a:fld>
            <a:endParaRPr lang="en-US" dirty="0"/>
          </a:p>
        </p:txBody>
      </p:sp>
      <p:sp>
        <p:nvSpPr>
          <p:cNvPr id="7" name="Date Placeholder 1">
            <a:extLst>
              <a:ext uri="{FF2B5EF4-FFF2-40B4-BE49-F238E27FC236}">
                <a16:creationId xmlns:a16="http://schemas.microsoft.com/office/drawing/2014/main" id="{8273B3A8-B1F9-7280-86CB-FFA911DA3EE9}"/>
              </a:ext>
            </a:extLst>
          </p:cNvPr>
          <p:cNvSpPr>
            <a:spLocks noGrp="1"/>
          </p:cNvSpPr>
          <p:nvPr>
            <p:ph type="dt" sz="half" idx="10"/>
          </p:nvPr>
        </p:nvSpPr>
        <p:spPr>
          <a:xfrm>
            <a:off x="838200" y="6356350"/>
            <a:ext cx="2743200" cy="365125"/>
          </a:xfrm>
        </p:spPr>
        <p:txBody>
          <a:bodyPr/>
          <a:lstStyle/>
          <a:p>
            <a:r>
              <a:rPr lang="en-US" dirty="0"/>
              <a:t>9/19/23</a:t>
            </a:r>
          </a:p>
        </p:txBody>
      </p:sp>
      <p:pic>
        <p:nvPicPr>
          <p:cNvPr id="6" name="Picture 5">
            <a:extLst>
              <a:ext uri="{FF2B5EF4-FFF2-40B4-BE49-F238E27FC236}">
                <a16:creationId xmlns:a16="http://schemas.microsoft.com/office/drawing/2014/main" id="{C66614CF-264C-65A6-57BD-0790AA46EB1A}"/>
              </a:ext>
            </a:extLst>
          </p:cNvPr>
          <p:cNvPicPr>
            <a:picLocks noChangeAspect="1"/>
          </p:cNvPicPr>
          <p:nvPr/>
        </p:nvPicPr>
        <p:blipFill rotWithShape="1">
          <a:blip r:embed="rId2">
            <a:extLst>
              <a:ext uri="{28A0092B-C50C-407E-A947-70E740481C1C}">
                <a14:useLocalDpi xmlns:a14="http://schemas.microsoft.com/office/drawing/2010/main" val="0"/>
              </a:ext>
            </a:extLst>
          </a:blip>
          <a:srcRect l="1741" r="1692" b="13302"/>
          <a:stretch/>
        </p:blipFill>
        <p:spPr>
          <a:xfrm>
            <a:off x="80764" y="1695928"/>
            <a:ext cx="12030472" cy="3324307"/>
          </a:xfrm>
          <a:prstGeom prst="rect">
            <a:avLst/>
          </a:prstGeom>
        </p:spPr>
      </p:pic>
    </p:spTree>
    <p:extLst>
      <p:ext uri="{BB962C8B-B14F-4D97-AF65-F5344CB8AC3E}">
        <p14:creationId xmlns:p14="http://schemas.microsoft.com/office/powerpoint/2010/main" val="395722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1AE25B5-6128-11F9-86F0-F2C927774B8D}"/>
              </a:ext>
            </a:extLst>
          </p:cNvPr>
          <p:cNvSpPr txBox="1">
            <a:spLocks/>
          </p:cNvSpPr>
          <p:nvPr/>
        </p:nvSpPr>
        <p:spPr>
          <a:xfrm>
            <a:off x="990600" y="1192530"/>
            <a:ext cx="10515600" cy="5136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2000" dirty="0"/>
              <a:t>Statistical Analysis of Numerical Value (MA Residents Affected is the only numerical columns)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Font typeface="Arial" panose="020B0604020202020204" pitchFamily="34" charset="0"/>
              <a:buNone/>
            </a:pPr>
            <a:endParaRPr lang="en-US" sz="2400" dirty="0"/>
          </a:p>
          <a:p>
            <a:pPr lvl="1"/>
            <a:endParaRPr lang="en-US" dirty="0"/>
          </a:p>
          <a:p>
            <a:pPr lvl="1"/>
            <a:endParaRPr lang="en-US" dirty="0"/>
          </a:p>
          <a:p>
            <a:pPr marL="0" indent="0">
              <a:buFont typeface="Arial" panose="020B0604020202020204" pitchFamily="34" charse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49</a:t>
            </a:fld>
            <a:endParaRPr lang="en-US" dirty="0"/>
          </a:p>
        </p:txBody>
      </p:sp>
      <p:graphicFrame>
        <p:nvGraphicFramePr>
          <p:cNvPr id="8" name="Table 8">
            <a:extLst>
              <a:ext uri="{FF2B5EF4-FFF2-40B4-BE49-F238E27FC236}">
                <a16:creationId xmlns:a16="http://schemas.microsoft.com/office/drawing/2014/main" id="{247BC6A1-C9E5-EA84-2353-1B833A8E151C}"/>
              </a:ext>
            </a:extLst>
          </p:cNvPr>
          <p:cNvGraphicFramePr>
            <a:graphicFrameLocks noGrp="1"/>
          </p:cNvGraphicFramePr>
          <p:nvPr/>
        </p:nvGraphicFramePr>
        <p:xfrm>
          <a:off x="990600" y="1986393"/>
          <a:ext cx="4385734" cy="3549105"/>
        </p:xfrm>
        <a:graphic>
          <a:graphicData uri="http://schemas.openxmlformats.org/drawingml/2006/table">
            <a:tbl>
              <a:tblPr firstRow="1" bandRow="1">
                <a:tableStyleId>{5C22544A-7EE6-4342-B048-85BDC9FD1C3A}</a:tableStyleId>
              </a:tblPr>
              <a:tblGrid>
                <a:gridCol w="2192867">
                  <a:extLst>
                    <a:ext uri="{9D8B030D-6E8A-4147-A177-3AD203B41FA5}">
                      <a16:colId xmlns:a16="http://schemas.microsoft.com/office/drawing/2014/main" val="2800910029"/>
                    </a:ext>
                  </a:extLst>
                </a:gridCol>
                <a:gridCol w="2192867">
                  <a:extLst>
                    <a:ext uri="{9D8B030D-6E8A-4147-A177-3AD203B41FA5}">
                      <a16:colId xmlns:a16="http://schemas.microsoft.com/office/drawing/2014/main" val="2671137440"/>
                    </a:ext>
                  </a:extLst>
                </a:gridCol>
              </a:tblGrid>
              <a:tr h="581805">
                <a:tc>
                  <a:txBody>
                    <a:bodyPr/>
                    <a:lstStyle/>
                    <a:p>
                      <a:r>
                        <a:rPr lang="en-US" b="1" dirty="0">
                          <a:solidFill>
                            <a:schemeClr val="bg1"/>
                          </a:solidFill>
                        </a:rPr>
                        <a:t>Statistic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solidFill>
                            <a:schemeClr val="bg1"/>
                          </a:solidFill>
                        </a:rPr>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45884311"/>
                  </a:ext>
                </a:extLst>
              </a:tr>
              <a:tr h="581805">
                <a:tc>
                  <a:txBody>
                    <a:bodyPr/>
                    <a:lstStyle/>
                    <a:p>
                      <a:r>
                        <a:rPr lang="en-US" b="1" dirty="0">
                          <a:solidFill>
                            <a:schemeClr val="bg1"/>
                          </a:solidFill>
                        </a:rPr>
                        <a:t>Min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9609047"/>
                  </a:ext>
                </a:extLst>
              </a:tr>
              <a:tr h="581805">
                <a:tc>
                  <a:txBody>
                    <a:bodyPr/>
                    <a:lstStyle/>
                    <a:p>
                      <a:r>
                        <a:rPr lang="en-US" b="1" dirty="0">
                          <a:solidFill>
                            <a:schemeClr val="bg1"/>
                          </a:solidFill>
                        </a:rPr>
                        <a:t>Max</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2982421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7631129"/>
                  </a:ext>
                </a:extLst>
              </a:tr>
              <a:tr h="581805">
                <a:tc>
                  <a:txBody>
                    <a:bodyPr/>
                    <a:lstStyle/>
                    <a:p>
                      <a:r>
                        <a:rPr lang="en-US" b="1" dirty="0">
                          <a:solidFill>
                            <a:schemeClr val="bg1"/>
                          </a:solidFill>
                        </a:rPr>
                        <a:t>Mean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715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01841202"/>
                  </a:ext>
                </a:extLst>
              </a:tr>
              <a:tr h="581805">
                <a:tc>
                  <a:txBody>
                    <a:bodyPr/>
                    <a:lstStyle/>
                    <a:p>
                      <a:r>
                        <a:rPr lang="en-US" b="1">
                          <a:solidFill>
                            <a:schemeClr val="bg1"/>
                          </a:solidFill>
                        </a:rPr>
                        <a:t>Median</a:t>
                      </a:r>
                      <a:endParaRPr lang="en-US"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06337039"/>
                  </a:ext>
                </a:extLst>
              </a:tr>
              <a:tr h="581805">
                <a:tc>
                  <a:txBody>
                    <a:bodyPr/>
                    <a:lstStyle/>
                    <a:p>
                      <a:r>
                        <a:rPr lang="en-US" b="1" dirty="0">
                          <a:solidFill>
                            <a:schemeClr val="bg1"/>
                          </a:solidFill>
                        </a:rPr>
                        <a:t>Standard Deviation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24198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1952840"/>
                  </a:ext>
                </a:extLst>
              </a:tr>
            </a:tbl>
          </a:graphicData>
        </a:graphic>
      </p:graphicFrame>
      <p:sp>
        <p:nvSpPr>
          <p:cNvPr id="2" name="TextBox 1">
            <a:extLst>
              <a:ext uri="{FF2B5EF4-FFF2-40B4-BE49-F238E27FC236}">
                <a16:creationId xmlns:a16="http://schemas.microsoft.com/office/drawing/2014/main" id="{4B62074D-A455-C97B-4A1F-39AF97CE71C0}"/>
              </a:ext>
            </a:extLst>
          </p:cNvPr>
          <p:cNvSpPr txBox="1"/>
          <p:nvPr/>
        </p:nvSpPr>
        <p:spPr>
          <a:xfrm>
            <a:off x="5615355" y="2365399"/>
            <a:ext cx="5738445"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a:t>The maximum of 2,982,421 indicates that in some instances, a very large number of Massachusetts residents were affected. This is probably due to a significant event or disaster.</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around 715 on average. This value gives us an idea of the typical number of residents affected when looking at the dataset.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median value for MA Residents Affected is 3, which is significantly lower than the mean. This suggests that half of the data points have fewer than 3 Massachusetts residents affected.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The standard deviation is 24,189, which is a high standard deviation. This indicates that the data points are widely spread out from the mean.</a:t>
            </a:r>
            <a:endParaRPr lang="en-US" sz="1400" b="1" dirty="0"/>
          </a:p>
          <a:p>
            <a:pPr marL="285750" indent="-285750">
              <a:buFont typeface="Arial" panose="020B0604020202020204" pitchFamily="34" charset="0"/>
              <a:buChar char="•"/>
            </a:pPr>
            <a:endParaRPr lang="en-US" b="1" dirty="0"/>
          </a:p>
        </p:txBody>
      </p:sp>
      <p:sp>
        <p:nvSpPr>
          <p:cNvPr id="6" name="Date Placeholder 1">
            <a:extLst>
              <a:ext uri="{FF2B5EF4-FFF2-40B4-BE49-F238E27FC236}">
                <a16:creationId xmlns:a16="http://schemas.microsoft.com/office/drawing/2014/main" id="{49DC39E7-ABB0-E8AB-CF66-A113B6F9F3C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14292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CA36-861F-5AA2-FB07-66DC5CC1AFF5}"/>
              </a:ext>
            </a:extLst>
          </p:cNvPr>
          <p:cNvSpPr>
            <a:spLocks noGrp="1"/>
          </p:cNvSpPr>
          <p:nvPr>
            <p:ph type="title"/>
          </p:nvPr>
        </p:nvSpPr>
        <p:spPr/>
        <p:txBody>
          <a:bodyPr/>
          <a:lstStyle/>
          <a:p>
            <a:r>
              <a:rPr lang="en-US" dirty="0"/>
              <a:t>Rationale</a:t>
            </a:r>
          </a:p>
        </p:txBody>
      </p:sp>
      <p:sp>
        <p:nvSpPr>
          <p:cNvPr id="3" name="Content Placeholder 2">
            <a:extLst>
              <a:ext uri="{FF2B5EF4-FFF2-40B4-BE49-F238E27FC236}">
                <a16:creationId xmlns:a16="http://schemas.microsoft.com/office/drawing/2014/main" id="{7594F839-195A-5C8D-4A82-0DE62B3356BC}"/>
              </a:ext>
            </a:extLst>
          </p:cNvPr>
          <p:cNvSpPr>
            <a:spLocks noGrp="1"/>
          </p:cNvSpPr>
          <p:nvPr>
            <p:ph idx="1"/>
          </p:nvPr>
        </p:nvSpPr>
        <p:spPr/>
        <p:txBody>
          <a:bodyPr/>
          <a:lstStyle/>
          <a:p>
            <a:r>
              <a:rPr lang="en-US" dirty="0"/>
              <a:t>Benefits of Geographical Locations of Data Breaches</a:t>
            </a:r>
          </a:p>
          <a:p>
            <a:endParaRPr lang="en-US" dirty="0"/>
          </a:p>
          <a:p>
            <a:pPr lvl="1"/>
            <a:r>
              <a:rPr lang="en-US" dirty="0"/>
              <a:t>Predicting data breaches in regions could be used to give a localized risk assessment</a:t>
            </a:r>
          </a:p>
          <a:p>
            <a:pPr marL="457200" lvl="1" indent="0">
              <a:buNone/>
            </a:pPr>
            <a:endParaRPr lang="en-US" dirty="0"/>
          </a:p>
          <a:p>
            <a:pPr lvl="1"/>
            <a:r>
              <a:rPr lang="en-US" dirty="0"/>
              <a:t>Allocate more security and resources </a:t>
            </a:r>
          </a:p>
          <a:p>
            <a:pPr lvl="1"/>
            <a:endParaRPr lang="en-US" dirty="0"/>
          </a:p>
          <a:p>
            <a:pPr lvl="1"/>
            <a:r>
              <a:rPr lang="en-US" dirty="0"/>
              <a:t>Predict data breaches</a:t>
            </a:r>
          </a:p>
          <a:p>
            <a:pPr lvl="1"/>
            <a:endParaRPr lang="en-US" dirty="0"/>
          </a:p>
          <a:p>
            <a:pPr lvl="1"/>
            <a:r>
              <a:rPr lang="en-US" dirty="0"/>
              <a:t>Improve regulations and policies</a:t>
            </a:r>
          </a:p>
          <a:p>
            <a:pPr lvl="1"/>
            <a:endParaRPr lang="en-US" dirty="0"/>
          </a:p>
          <a:p>
            <a:pPr lvl="1"/>
            <a:r>
              <a:rPr lang="en-US" dirty="0"/>
              <a:t>Target security measures for the region</a:t>
            </a:r>
          </a:p>
          <a:p>
            <a:pPr lvl="1"/>
            <a:endParaRPr lang="en-US" dirty="0"/>
          </a:p>
          <a:p>
            <a:pPr lvl="1"/>
            <a:endParaRPr lang="en-US" dirty="0"/>
          </a:p>
        </p:txBody>
      </p:sp>
      <p:sp>
        <p:nvSpPr>
          <p:cNvPr id="4" name="Date Placeholder 3">
            <a:extLst>
              <a:ext uri="{FF2B5EF4-FFF2-40B4-BE49-F238E27FC236}">
                <a16:creationId xmlns:a16="http://schemas.microsoft.com/office/drawing/2014/main" id="{9D2CAF66-737A-D636-1C64-EB59B7D8E737}"/>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03AF7B45-E4E2-432B-8950-7870DC0A32EE}"/>
              </a:ext>
            </a:extLst>
          </p:cNvPr>
          <p:cNvSpPr>
            <a:spLocks noGrp="1"/>
          </p:cNvSpPr>
          <p:nvPr>
            <p:ph type="sldNum" sz="quarter" idx="12"/>
          </p:nvPr>
        </p:nvSpPr>
        <p:spPr/>
        <p:txBody>
          <a:bodyPr/>
          <a:lstStyle/>
          <a:p>
            <a:fld id="{084F86B3-D3F4-4BE8-8D92-1FAB04CE9786}" type="slidenum">
              <a:rPr lang="en-US" smtClean="0"/>
              <a:t>5</a:t>
            </a:fld>
            <a:endParaRPr lang="en-US" dirty="0"/>
          </a:p>
        </p:txBody>
      </p:sp>
      <p:pic>
        <p:nvPicPr>
          <p:cNvPr id="9" name="Picture 8">
            <a:extLst>
              <a:ext uri="{FF2B5EF4-FFF2-40B4-BE49-F238E27FC236}">
                <a16:creationId xmlns:a16="http://schemas.microsoft.com/office/drawing/2014/main" id="{AAF91E72-8C26-6AD3-D61B-A62FF7C14BEB}"/>
              </a:ext>
            </a:extLst>
          </p:cNvPr>
          <p:cNvPicPr>
            <a:picLocks noChangeAspect="1"/>
          </p:cNvPicPr>
          <p:nvPr/>
        </p:nvPicPr>
        <p:blipFill>
          <a:blip r:embed="rId2"/>
          <a:stretch>
            <a:fillRect/>
          </a:stretch>
        </p:blipFill>
        <p:spPr>
          <a:xfrm>
            <a:off x="6649156" y="2925145"/>
            <a:ext cx="3084689" cy="3084689"/>
          </a:xfrm>
          <a:prstGeom prst="rect">
            <a:avLst/>
          </a:prstGeom>
        </p:spPr>
      </p:pic>
    </p:spTree>
    <p:extLst>
      <p:ext uri="{BB962C8B-B14F-4D97-AF65-F5344CB8AC3E}">
        <p14:creationId xmlns:p14="http://schemas.microsoft.com/office/powerpoint/2010/main" val="40959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Facet Plot with 5 parameters</a:t>
            </a:r>
          </a:p>
          <a:p>
            <a:pPr>
              <a:spcBef>
                <a:spcPts val="0"/>
              </a:spcBef>
              <a:spcAft>
                <a:spcPts val="600"/>
              </a:spcAft>
            </a:pPr>
            <a:r>
              <a:rPr lang="en-US" sz="2000" dirty="0"/>
              <a:t>This is a facet plot that represents the number of data breaches based on different breach types.</a:t>
            </a:r>
          </a:p>
          <a:p>
            <a:pPr>
              <a:spcBef>
                <a:spcPts val="0"/>
              </a:spcBef>
              <a:spcAft>
                <a:spcPts val="600"/>
              </a:spcAft>
            </a:pPr>
            <a:r>
              <a:rPr lang="en-US" sz="2000" dirty="0"/>
              <a:t>Explanation of the lowest and highest values for each plot:</a:t>
            </a:r>
          </a:p>
          <a:p>
            <a:pPr lvl="1">
              <a:spcBef>
                <a:spcPts val="0"/>
              </a:spcBef>
              <a:spcAft>
                <a:spcPts val="600"/>
              </a:spcAft>
            </a:pPr>
            <a:r>
              <a:rPr lang="en-US" sz="1600" dirty="0"/>
              <a:t>Credit/Debit Numbers has the highest count of electronic type data breaches, while Driver’s licenses has the lowest.</a:t>
            </a:r>
          </a:p>
          <a:p>
            <a:pPr lvl="2">
              <a:spcBef>
                <a:spcPts val="0"/>
              </a:spcBef>
              <a:spcAft>
                <a:spcPts val="600"/>
              </a:spcAft>
            </a:pPr>
            <a:r>
              <a:rPr lang="en-US" sz="1400" dirty="0"/>
              <a:t>They both have about the same count of paper type breaches.</a:t>
            </a:r>
          </a:p>
          <a:p>
            <a:pPr lvl="1">
              <a:spcBef>
                <a:spcPts val="0"/>
              </a:spcBef>
              <a:spcAft>
                <a:spcPts val="600"/>
              </a:spcAft>
            </a:pPr>
            <a:r>
              <a:rPr lang="en-US" sz="1600" dirty="0"/>
              <a:t>Approximately 40% of the total count of account number data breaches are paper type breaches.</a:t>
            </a:r>
          </a:p>
          <a:p>
            <a:pPr lvl="1">
              <a:spcBef>
                <a:spcPts val="0"/>
              </a:spcBef>
              <a:spcAft>
                <a:spcPts val="600"/>
              </a:spcAft>
            </a:pPr>
            <a:endParaRPr lang="en-US" sz="1600" dirty="0"/>
          </a:p>
          <a:p>
            <a:pPr>
              <a:spcBef>
                <a:spcPts val="0"/>
              </a:spcBef>
              <a:spcAft>
                <a:spcPts val="600"/>
              </a:spcAft>
            </a:pPr>
            <a:endParaRPr lang="en-US" sz="20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WK05 – Updated </a:t>
            </a:r>
            <a:r>
              <a:rPr lang="en-US" dirty="0"/>
              <a:t>Data (2)</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50</a:t>
            </a:fld>
            <a:endParaRPr lang="en-US" dirty="0"/>
          </a:p>
        </p:txBody>
      </p:sp>
      <p:pic>
        <p:nvPicPr>
          <p:cNvPr id="12" name="Picture 11" descr="A graph showing a number of credit and debit type&#10;&#10;Description automatically generated">
            <a:extLst>
              <a:ext uri="{FF2B5EF4-FFF2-40B4-BE49-F238E27FC236}">
                <a16:creationId xmlns:a16="http://schemas.microsoft.com/office/drawing/2014/main" id="{17F50B15-6FE7-28CD-8379-C42419F14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5" y="3077987"/>
            <a:ext cx="11352590" cy="3278363"/>
          </a:xfrm>
          <a:prstGeom prst="rect">
            <a:avLst/>
          </a:prstGeom>
        </p:spPr>
      </p:pic>
    </p:spTree>
    <p:extLst>
      <p:ext uri="{BB962C8B-B14F-4D97-AF65-F5344CB8AC3E}">
        <p14:creationId xmlns:p14="http://schemas.microsoft.com/office/powerpoint/2010/main" val="3679087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Project purpose</a:t>
            </a:r>
          </a:p>
          <a:p>
            <a:pPr lvl="1">
              <a:spcBef>
                <a:spcPts val="0"/>
              </a:spcBef>
              <a:spcAft>
                <a:spcPts val="600"/>
              </a:spcAft>
            </a:pPr>
            <a:r>
              <a:rPr lang="en-US" sz="1600" dirty="0"/>
              <a:t>The purpose of this project is to predict and determine organized data breaches by considering the type of Personal Identifiable Information (PII) targeted, such as credit card information or social security numbers,  and pinpointing which organizations are most likely to have another data breach occur.</a:t>
            </a:r>
          </a:p>
          <a:p>
            <a:pPr marL="457200" lvl="1" indent="0">
              <a:spcBef>
                <a:spcPts val="0"/>
              </a:spcBef>
              <a:spcAft>
                <a:spcPts val="600"/>
              </a:spcAft>
              <a:buNone/>
            </a:pPr>
            <a:endParaRPr lang="en-US" sz="1600" dirty="0"/>
          </a:p>
          <a:p>
            <a:pPr>
              <a:spcBef>
                <a:spcPts val="0"/>
              </a:spcBef>
              <a:spcAft>
                <a:spcPts val="600"/>
              </a:spcAft>
            </a:pPr>
            <a:r>
              <a:rPr lang="en-US" sz="2000" dirty="0"/>
              <a:t>Motivation</a:t>
            </a:r>
          </a:p>
          <a:p>
            <a:pPr lvl="1">
              <a:spcBef>
                <a:spcPts val="0"/>
              </a:spcBef>
              <a:spcAft>
                <a:spcPts val="600"/>
              </a:spcAft>
            </a:pPr>
            <a:r>
              <a:rPr lang="en-US" sz="1600" dirty="0"/>
              <a:t>This project’s motivation stems from the alarming rise in both the frequency and severity of data breaches, which cause issues such as financial setbacks, reputation tarnishing, and legal entanglements. This highlights the importance of using aspects of the data breaches to strengthen our ability to predict and prevent data breaches. This allows these organizations to proactively strengthen their security protocols.</a:t>
            </a:r>
          </a:p>
          <a:p>
            <a:pPr marL="457200" lvl="1" indent="0">
              <a:spcBef>
                <a:spcPts val="0"/>
              </a:spcBef>
              <a:spcAft>
                <a:spcPts val="600"/>
              </a:spcAft>
              <a:buNone/>
            </a:pPr>
            <a:endParaRPr lang="en-US" sz="1600" dirty="0"/>
          </a:p>
          <a:p>
            <a:pPr>
              <a:spcBef>
                <a:spcPts val="0"/>
              </a:spcBef>
              <a:spcAft>
                <a:spcPts val="600"/>
              </a:spcAft>
            </a:pPr>
            <a:r>
              <a:rPr lang="en-US" sz="2000" dirty="0"/>
              <a:t>Examples to explain the motivation for the project topic</a:t>
            </a:r>
          </a:p>
          <a:p>
            <a:pPr lvl="1">
              <a:spcBef>
                <a:spcPts val="0"/>
              </a:spcBef>
              <a:spcAft>
                <a:spcPts val="600"/>
              </a:spcAft>
            </a:pPr>
            <a:r>
              <a:rPr lang="en-US" sz="1600" dirty="0"/>
              <a:t>Major retail chains have faced substantial financial losses and damage to their reputation due to data breaches, highlighting the urgent need for more precise breach prediction strategies.</a:t>
            </a:r>
          </a:p>
          <a:p>
            <a:pPr lvl="1">
              <a:spcBef>
                <a:spcPts val="0"/>
              </a:spcBef>
              <a:spcAft>
                <a:spcPts val="600"/>
              </a:spcAft>
            </a:pPr>
            <a:endParaRPr lang="en-US" sz="1600" dirty="0"/>
          </a:p>
          <a:p>
            <a:pPr lvl="1">
              <a:spcBef>
                <a:spcPts val="0"/>
              </a:spcBef>
              <a:spcAft>
                <a:spcPts val="600"/>
              </a:spcAft>
            </a:pPr>
            <a:r>
              <a:rPr lang="en-US" sz="1600" dirty="0"/>
              <a:t>Government agencies have struggled to protect citizens' sensitive information in different regions, and the project aims to provide them with tools to tailor their cybersecurity measures based on aspects of data breaches reports.</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(1)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51</a:t>
            </a:fld>
            <a:endParaRPr lang="en-US" dirty="0"/>
          </a:p>
        </p:txBody>
      </p:sp>
      <p:sp>
        <p:nvSpPr>
          <p:cNvPr id="6" name="Date Placeholder 1">
            <a:extLst>
              <a:ext uri="{FF2B5EF4-FFF2-40B4-BE49-F238E27FC236}">
                <a16:creationId xmlns:a16="http://schemas.microsoft.com/office/drawing/2014/main" id="{7B280F0A-E36A-D21A-4E1A-0F88556BBD31}"/>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11627928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245553"/>
            <a:ext cx="10515600" cy="5293359"/>
          </a:xfrm>
        </p:spPr>
        <p:txBody>
          <a:bodyPr>
            <a:normAutofit/>
          </a:bodyPr>
          <a:lstStyle/>
          <a:p>
            <a:pPr>
              <a:spcBef>
                <a:spcPts val="0"/>
              </a:spcBef>
              <a:spcAft>
                <a:spcPts val="600"/>
              </a:spcAft>
            </a:pPr>
            <a:r>
              <a:rPr lang="en-US" sz="2500" dirty="0"/>
              <a:t>Benefit(s) of the project (benefits who and how)</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(2)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52</a:t>
            </a:fld>
            <a:endParaRPr lang="en-US" dirty="0"/>
          </a:p>
        </p:txBody>
      </p:sp>
      <p:graphicFrame>
        <p:nvGraphicFramePr>
          <p:cNvPr id="2" name="Table 5">
            <a:extLst>
              <a:ext uri="{FF2B5EF4-FFF2-40B4-BE49-F238E27FC236}">
                <a16:creationId xmlns:a16="http://schemas.microsoft.com/office/drawing/2014/main" id="{B7879539-42F6-61A7-94C0-37B60A9DE985}"/>
              </a:ext>
            </a:extLst>
          </p:cNvPr>
          <p:cNvGraphicFramePr>
            <a:graphicFrameLocks noGrp="1"/>
          </p:cNvGraphicFramePr>
          <p:nvPr/>
        </p:nvGraphicFramePr>
        <p:xfrm>
          <a:off x="2032000" y="2017712"/>
          <a:ext cx="8128000" cy="3840828"/>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411013196"/>
                    </a:ext>
                  </a:extLst>
                </a:gridCol>
                <a:gridCol w="1625600">
                  <a:extLst>
                    <a:ext uri="{9D8B030D-6E8A-4147-A177-3AD203B41FA5}">
                      <a16:colId xmlns:a16="http://schemas.microsoft.com/office/drawing/2014/main" val="2150517514"/>
                    </a:ext>
                  </a:extLst>
                </a:gridCol>
                <a:gridCol w="1625600">
                  <a:extLst>
                    <a:ext uri="{9D8B030D-6E8A-4147-A177-3AD203B41FA5}">
                      <a16:colId xmlns:a16="http://schemas.microsoft.com/office/drawing/2014/main" val="2012788495"/>
                    </a:ext>
                  </a:extLst>
                </a:gridCol>
                <a:gridCol w="1625600">
                  <a:extLst>
                    <a:ext uri="{9D8B030D-6E8A-4147-A177-3AD203B41FA5}">
                      <a16:colId xmlns:a16="http://schemas.microsoft.com/office/drawing/2014/main" val="3712478010"/>
                    </a:ext>
                  </a:extLst>
                </a:gridCol>
                <a:gridCol w="1625600">
                  <a:extLst>
                    <a:ext uri="{9D8B030D-6E8A-4147-A177-3AD203B41FA5}">
                      <a16:colId xmlns:a16="http://schemas.microsoft.com/office/drawing/2014/main" val="506300151"/>
                    </a:ext>
                  </a:extLst>
                </a:gridCol>
              </a:tblGrid>
              <a:tr h="468394">
                <a:tc>
                  <a:txBody>
                    <a:bodyPr/>
                    <a:lstStyle/>
                    <a:p>
                      <a:r>
                        <a:rPr lang="en-US" sz="1200" dirty="0"/>
                        <a:t>Benefits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Localized Risk Assessment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Resource Allocation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Improving Regulations and Policies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Targeted Security Measures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46932292"/>
                  </a:ext>
                </a:extLst>
              </a:tr>
              <a:tr h="1405181">
                <a:tc>
                  <a:txBody>
                    <a:bodyPr/>
                    <a:lstStyle/>
                    <a:p>
                      <a:r>
                        <a:rPr lang="en-US" sz="1200" b="1" dirty="0">
                          <a:solidFill>
                            <a:schemeClr val="bg1"/>
                          </a:solidFill>
                        </a:rPr>
                        <a:t>Who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Any type of organization, government agencies, and businesses operating in different regions.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Policymakers, regulatory bodies, and government agencies responsible for cybersecurity.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Any type of organization, government agencies, businesses operating in different regions, and individuals/consumers.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89116406"/>
                  </a:ext>
                </a:extLst>
              </a:tr>
              <a:tr h="1967253">
                <a:tc>
                  <a:txBody>
                    <a:bodyPr/>
                    <a:lstStyle/>
                    <a:p>
                      <a:r>
                        <a:rPr lang="en-US" sz="1200" b="1" dirty="0">
                          <a:solidFill>
                            <a:schemeClr val="bg1"/>
                          </a:solidFill>
                        </a:rPr>
                        <a:t>How</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200" dirty="0"/>
                        <a:t>By analyzing data breaches in relation to targeted data and security information, stakeholders can identify regions that are at a higher risk of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Predictive analysis can help these entities allocate their resources, such as cybersecurity personnel, tools, and budgets, more efficiently.</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200" dirty="0"/>
                        <a:t>By gaining insights into data breach patterns across different organizations, policymakers and regulatory bodies can develop and enhance regulations and policies that address regional vulnerabilities.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With a better understanding of which </a:t>
                      </a:r>
                      <a:r>
                        <a:rPr lang="en-US" sz="1200" dirty="0" err="1"/>
                        <a:t>organizationsand</a:t>
                      </a:r>
                      <a:r>
                        <a:rPr lang="en-US" sz="1200" dirty="0"/>
                        <a:t> data types are at higher risk, entities can implement targeted security measures.</a:t>
                      </a:r>
                    </a:p>
                    <a:p>
                      <a:endParaRPr lang="en-US" sz="12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53485158"/>
                  </a:ext>
                </a:extLst>
              </a:tr>
            </a:tbl>
          </a:graphicData>
        </a:graphic>
      </p:graphicFrame>
      <p:sp>
        <p:nvSpPr>
          <p:cNvPr id="6" name="Date Placeholder 1">
            <a:extLst>
              <a:ext uri="{FF2B5EF4-FFF2-40B4-BE49-F238E27FC236}">
                <a16:creationId xmlns:a16="http://schemas.microsoft.com/office/drawing/2014/main" id="{05B2A4A4-4692-AB8D-5C6D-BD9C33CAF0DA}"/>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556945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a:spcBef>
                <a:spcPts val="0"/>
              </a:spcBef>
              <a:spcAft>
                <a:spcPts val="600"/>
              </a:spcAft>
            </a:pPr>
            <a:r>
              <a:rPr lang="en-US" sz="2000" dirty="0"/>
              <a:t>Research questions</a:t>
            </a:r>
          </a:p>
          <a:p>
            <a:pPr marL="800100" lvl="1" indent="-342900">
              <a:spcBef>
                <a:spcPts val="0"/>
              </a:spcBef>
              <a:spcAft>
                <a:spcPts val="600"/>
              </a:spcAft>
              <a:buFont typeface="+mj-lt"/>
              <a:buAutoNum type="arabicPeriod"/>
            </a:pPr>
            <a:r>
              <a:rPr lang="en-US" sz="1600" dirty="0"/>
              <a:t>Are certain organizations more susceptible to data breaches than others?</a:t>
            </a:r>
          </a:p>
          <a:p>
            <a:pPr marL="800100" lvl="1" indent="-342900">
              <a:spcBef>
                <a:spcPts val="0"/>
              </a:spcBef>
              <a:spcAft>
                <a:spcPts val="600"/>
              </a:spcAft>
              <a:buFont typeface="+mj-lt"/>
              <a:buAutoNum type="arabicPeriod"/>
            </a:pPr>
            <a:r>
              <a:rPr lang="en-US" sz="1600" dirty="0"/>
              <a:t>Is there evidence to suggest that some data breaches are organized? </a:t>
            </a:r>
          </a:p>
          <a:p>
            <a:pPr marL="800100" lvl="1" indent="-342900">
              <a:spcBef>
                <a:spcPts val="0"/>
              </a:spcBef>
              <a:spcAft>
                <a:spcPts val="600"/>
              </a:spcAft>
              <a:buFont typeface="+mj-lt"/>
              <a:buAutoNum type="arabicPeriod"/>
            </a:pPr>
            <a:r>
              <a:rPr lang="en-US" sz="1600" dirty="0"/>
              <a:t>Can the predicted output explain patterns and motivations behind organized data breaches and insights about their targets?</a:t>
            </a:r>
          </a:p>
          <a:p>
            <a:pPr marL="457200" lvl="1" indent="0">
              <a:spcBef>
                <a:spcPts val="0"/>
              </a:spcBef>
              <a:spcAft>
                <a:spcPts val="600"/>
              </a:spcAft>
              <a:buNone/>
            </a:pPr>
            <a:endParaRPr lang="en-US" sz="1600" dirty="0"/>
          </a:p>
          <a:p>
            <a:pPr>
              <a:spcBef>
                <a:spcPts val="0"/>
              </a:spcBef>
              <a:spcAft>
                <a:spcPts val="600"/>
              </a:spcAft>
            </a:pPr>
            <a:r>
              <a:rPr lang="en-US" sz="2000" dirty="0"/>
              <a:t>Project Objectives</a:t>
            </a:r>
          </a:p>
          <a:p>
            <a:pPr marL="800100" lvl="1" indent="-342900">
              <a:spcBef>
                <a:spcPts val="0"/>
              </a:spcBef>
              <a:spcAft>
                <a:spcPts val="600"/>
              </a:spcAft>
              <a:buFont typeface="+mj-lt"/>
              <a:buAutoNum type="arabicPeriod"/>
            </a:pPr>
            <a:r>
              <a:rPr lang="en-US" sz="1600" dirty="0"/>
              <a:t>Identify organizations with varying vulnerabilities to data breaches.</a:t>
            </a:r>
            <a:endParaRPr lang="en-US" dirty="0"/>
          </a:p>
          <a:p>
            <a:pPr marL="800100" lvl="1" indent="-342900">
              <a:spcBef>
                <a:spcPts val="0"/>
              </a:spcBef>
              <a:spcAft>
                <a:spcPts val="600"/>
              </a:spcAft>
              <a:buFont typeface="+mj-lt"/>
              <a:buAutoNum type="arabicPeriod"/>
            </a:pPr>
            <a:r>
              <a:rPr lang="en-US" sz="1600" dirty="0"/>
              <a:t>Find evidence of organized data breach activities.</a:t>
            </a:r>
          </a:p>
          <a:p>
            <a:pPr marL="800100" lvl="1" indent="-342900">
              <a:spcBef>
                <a:spcPts val="0"/>
              </a:spcBef>
              <a:spcAft>
                <a:spcPts val="600"/>
              </a:spcAft>
              <a:buFont typeface="+mj-lt"/>
              <a:buAutoNum type="arabicPeriod"/>
            </a:pPr>
            <a:r>
              <a:rPr lang="en-US" sz="1600" dirty="0"/>
              <a:t>Create a predictive model to understand the patterns and motivations behind organized data breaches and their target selection.</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Project Purpose and Questions (3) (Revise)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53</a:t>
            </a:fld>
            <a:endParaRPr lang="en-US" dirty="0"/>
          </a:p>
        </p:txBody>
      </p:sp>
      <p:sp>
        <p:nvSpPr>
          <p:cNvPr id="7" name="Date Placeholder 1">
            <a:extLst>
              <a:ext uri="{FF2B5EF4-FFF2-40B4-BE49-F238E27FC236}">
                <a16:creationId xmlns:a16="http://schemas.microsoft.com/office/drawing/2014/main" id="{94571662-B353-FBEF-C11D-8BF79CBBB8E4}"/>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23471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(1)</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54</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nvGraphicFramePr>
        <p:xfrm>
          <a:off x="838200" y="110104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Identify organizations with varying vulnerabilities to data breaches.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Organizations with the most/less breaches over time will be identified.</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quantifying and comparing the vulnerabilities within different organizations, through a vulnerability score or index or through EDA.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Conducting vulnerability assessments for different organizations.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Understanding organization vulnerabilities is crucial for predicting data breaches within the cybersecurity industry.</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Organizations will be identified by Week 7 or 8 </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graphicFrame>
        <p:nvGraphicFramePr>
          <p:cNvPr id="6" name="Table 5">
            <a:extLst>
              <a:ext uri="{FF2B5EF4-FFF2-40B4-BE49-F238E27FC236}">
                <a16:creationId xmlns:a16="http://schemas.microsoft.com/office/drawing/2014/main" id="{4A140E10-FA41-DB75-E2DF-FD0567D0A51C}"/>
              </a:ext>
            </a:extLst>
          </p:cNvPr>
          <p:cNvGraphicFramePr>
            <a:graphicFrameLocks noGrp="1"/>
          </p:cNvGraphicFramePr>
          <p:nvPr/>
        </p:nvGraphicFramePr>
        <p:xfrm>
          <a:off x="838200" y="4064976"/>
          <a:ext cx="10554730" cy="222504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dirty="0">
                          <a:solidFill>
                            <a:schemeClr val="bg1"/>
                          </a:solidFill>
                        </a:rPr>
                        <a:t>Objective 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Find evidence of organized data breach activities.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Aiming to locate areas with the same type of data breach and targeted data.</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By finding a presence within the type of breach and targeted data within that region.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Investigating and analyzing data to detect patterns of organized data breaches.</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800" b="0" i="0" kern="1200" dirty="0">
                          <a:solidFill>
                            <a:schemeClr val="dk1"/>
                          </a:solidFill>
                          <a:effectLst/>
                          <a:latin typeface="+mn-lt"/>
                          <a:ea typeface="+mn-ea"/>
                          <a:cs typeface="+mn-cs"/>
                        </a:rPr>
                        <a:t>Addresses the objective of identifying organized breach activities within an organization.</a:t>
                      </a:r>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dirty="0"/>
                        <a:t>Evidence will be identified in Week 8 or 9</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7488896"/>
                  </a:ext>
                </a:extLst>
              </a:tr>
            </a:tbl>
          </a:graphicData>
        </a:graphic>
      </p:graphicFrame>
      <p:sp>
        <p:nvSpPr>
          <p:cNvPr id="7" name="Date Placeholder 1">
            <a:extLst>
              <a:ext uri="{FF2B5EF4-FFF2-40B4-BE49-F238E27FC236}">
                <a16:creationId xmlns:a16="http://schemas.microsoft.com/office/drawing/2014/main" id="{A485A8DC-CF87-267B-2734-292EF323F08E}"/>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2779444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SMART (2)</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55</a:t>
            </a:fld>
            <a:endParaRPr lang="en-US" dirty="0"/>
          </a:p>
        </p:txBody>
      </p:sp>
      <p:graphicFrame>
        <p:nvGraphicFramePr>
          <p:cNvPr id="2" name="Table 5">
            <a:extLst>
              <a:ext uri="{FF2B5EF4-FFF2-40B4-BE49-F238E27FC236}">
                <a16:creationId xmlns:a16="http://schemas.microsoft.com/office/drawing/2014/main" id="{E9990ED3-5AF3-5515-1D66-52D426C60828}"/>
              </a:ext>
            </a:extLst>
          </p:cNvPr>
          <p:cNvGraphicFramePr>
            <a:graphicFrameLocks noGrp="1"/>
          </p:cNvGraphicFramePr>
          <p:nvPr/>
        </p:nvGraphicFramePr>
        <p:xfrm>
          <a:off x="838200" y="1122069"/>
          <a:ext cx="10554730" cy="2763520"/>
        </p:xfrm>
        <a:graphic>
          <a:graphicData uri="http://schemas.openxmlformats.org/drawingml/2006/table">
            <a:tbl>
              <a:tblPr firstRow="1" bandRow="1">
                <a:tableStyleId>{5C22544A-7EE6-4342-B048-85BDC9FD1C3A}</a:tableStyleId>
              </a:tblPr>
              <a:tblGrid>
                <a:gridCol w="1584411">
                  <a:extLst>
                    <a:ext uri="{9D8B030D-6E8A-4147-A177-3AD203B41FA5}">
                      <a16:colId xmlns:a16="http://schemas.microsoft.com/office/drawing/2014/main" val="356527021"/>
                    </a:ext>
                  </a:extLst>
                </a:gridCol>
                <a:gridCol w="8970319">
                  <a:extLst>
                    <a:ext uri="{9D8B030D-6E8A-4147-A177-3AD203B41FA5}">
                      <a16:colId xmlns:a16="http://schemas.microsoft.com/office/drawing/2014/main" val="3577994316"/>
                    </a:ext>
                  </a:extLst>
                </a:gridCol>
              </a:tblGrid>
              <a:tr h="370840">
                <a:tc>
                  <a:txBody>
                    <a:bodyPr/>
                    <a:lstStyle/>
                    <a:p>
                      <a:r>
                        <a:rPr lang="en-US" b="1" dirty="0">
                          <a:solidFill>
                            <a:schemeClr val="bg1"/>
                          </a:solidFill>
                        </a:rPr>
                        <a:t>Objective 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Create a predictive model to understand the patterns and motivations behind organized data breaches and their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5863039"/>
                  </a:ext>
                </a:extLst>
              </a:tr>
              <a:tr h="370840">
                <a:tc>
                  <a:txBody>
                    <a:bodyPr/>
                    <a:lstStyle/>
                    <a:p>
                      <a:r>
                        <a:rPr lang="en-US" b="1" dirty="0">
                          <a:solidFill>
                            <a:schemeClr val="bg1"/>
                          </a:solidFill>
                        </a:rPr>
                        <a:t>Specific</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Identifying the motivations behind data breaches by finding relationships between breaches using location, organization info, and target selection.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5974289"/>
                  </a:ext>
                </a:extLst>
              </a:tr>
              <a:tr h="370840">
                <a:tc>
                  <a:txBody>
                    <a:bodyPr/>
                    <a:lstStyle/>
                    <a:p>
                      <a:r>
                        <a:rPr lang="en-US" b="1" dirty="0">
                          <a:solidFill>
                            <a:schemeClr val="bg1"/>
                          </a:solidFill>
                        </a:rPr>
                        <a:t>Measurable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Predictive model will be analyzed based on its accuracy in 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4755608"/>
                  </a:ext>
                </a:extLst>
              </a:tr>
              <a:tr h="370840">
                <a:tc>
                  <a:txBody>
                    <a:bodyPr/>
                    <a:lstStyle/>
                    <a:p>
                      <a:r>
                        <a:rPr lang="en-US" b="1" dirty="0">
                          <a:solidFill>
                            <a:schemeClr val="bg1"/>
                          </a:solidFill>
                        </a:rPr>
                        <a:t>Achievable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Using ML python libraries and data analysis techniques.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0422189"/>
                  </a:ext>
                </a:extLst>
              </a:tr>
              <a:tr h="370840">
                <a:tc>
                  <a:txBody>
                    <a:bodyPr/>
                    <a:lstStyle/>
                    <a:p>
                      <a:r>
                        <a:rPr lang="en-US" b="1" dirty="0">
                          <a:solidFill>
                            <a:schemeClr val="bg1"/>
                          </a:solidFill>
                        </a:rPr>
                        <a:t>Relevant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dirty="0"/>
                        <a:t>Understanding the underlying factors and motivations behind hackers and cyber criminals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012260"/>
                  </a:ext>
                </a:extLst>
              </a:tr>
              <a:tr h="370840">
                <a:tc>
                  <a:txBody>
                    <a:bodyPr/>
                    <a:lstStyle/>
                    <a:p>
                      <a:r>
                        <a:rPr lang="en-US" b="1" dirty="0">
                          <a:solidFill>
                            <a:schemeClr val="bg1"/>
                          </a:solidFill>
                        </a:rPr>
                        <a:t>Time-bound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Predictive Model will be completed in Week 10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88896"/>
                  </a:ext>
                </a:extLst>
              </a:tr>
            </a:tbl>
          </a:graphicData>
        </a:graphic>
      </p:graphicFrame>
      <p:sp>
        <p:nvSpPr>
          <p:cNvPr id="6" name="Date Placeholder 1">
            <a:extLst>
              <a:ext uri="{FF2B5EF4-FFF2-40B4-BE49-F238E27FC236}">
                <a16:creationId xmlns:a16="http://schemas.microsoft.com/office/drawing/2014/main" id="{D3B8614D-872E-A630-A8F6-4084BBE608DA}"/>
              </a:ext>
            </a:extLst>
          </p:cNvPr>
          <p:cNvSpPr>
            <a:spLocks noGrp="1"/>
          </p:cNvSpPr>
          <p:nvPr>
            <p:ph type="dt" sz="half" idx="10"/>
          </p:nvPr>
        </p:nvSpPr>
        <p:spPr>
          <a:xfrm>
            <a:off x="838200" y="6356350"/>
            <a:ext cx="2743200" cy="365125"/>
          </a:xfrm>
        </p:spPr>
        <p:txBody>
          <a:bodyPr/>
          <a:lstStyle/>
          <a:p>
            <a:r>
              <a:rPr lang="en-US" dirty="0"/>
              <a:t>9/19/23</a:t>
            </a:r>
          </a:p>
        </p:txBody>
      </p:sp>
      <p:sp>
        <p:nvSpPr>
          <p:cNvPr id="7" name="TextBox 6">
            <a:extLst>
              <a:ext uri="{FF2B5EF4-FFF2-40B4-BE49-F238E27FC236}">
                <a16:creationId xmlns:a16="http://schemas.microsoft.com/office/drawing/2014/main" id="{76F721BC-2AAE-5AA6-F8A0-B9EC2D4242E0}"/>
              </a:ext>
            </a:extLst>
          </p:cNvPr>
          <p:cNvSpPr txBox="1"/>
          <p:nvPr/>
        </p:nvSpPr>
        <p:spPr>
          <a:xfrm>
            <a:off x="1977445" y="5735931"/>
            <a:ext cx="8276240" cy="369332"/>
          </a:xfrm>
          <a:prstGeom prst="rect">
            <a:avLst/>
          </a:prstGeom>
          <a:noFill/>
        </p:spPr>
        <p:txBody>
          <a:bodyPr wrap="none" rtlCol="0">
            <a:spAutoFit/>
          </a:bodyPr>
          <a:lstStyle/>
          <a:p>
            <a:r>
              <a:rPr lang="en-US" dirty="0"/>
              <a:t>After Week 10, I will be refining the project and working on communicating the results.</a:t>
            </a:r>
          </a:p>
        </p:txBody>
      </p:sp>
    </p:spTree>
    <p:extLst>
      <p:ext uri="{BB962C8B-B14F-4D97-AF65-F5344CB8AC3E}">
        <p14:creationId xmlns:p14="http://schemas.microsoft.com/office/powerpoint/2010/main" val="2154171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62990"/>
            <a:ext cx="10515600" cy="5113973"/>
          </a:xfrm>
        </p:spPr>
        <p:txBody>
          <a:bodyPr>
            <a:normAutofit/>
          </a:bodyPr>
          <a:lstStyle/>
          <a:p>
            <a:pPr marL="0" indent="0">
              <a:spcBef>
                <a:spcPts val="0"/>
              </a:spcBef>
              <a:spcAft>
                <a:spcPts val="600"/>
              </a:spcAft>
              <a:buNone/>
            </a:pPr>
            <a:r>
              <a:rPr lang="en-US" sz="1600" dirty="0"/>
              <a:t>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WK05 – Objectives and parameters (Review)</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a:xfrm>
            <a:off x="8610600" y="6037040"/>
            <a:ext cx="2743200" cy="365125"/>
          </a:xfrm>
        </p:spPr>
        <p:txBody>
          <a:bodyPr/>
          <a:lstStyle/>
          <a:p>
            <a:fld id="{084F86B3-D3F4-4BE8-8D92-1FAB04CE9786}" type="slidenum">
              <a:rPr lang="en-US" smtClean="0"/>
              <a:t>56</a:t>
            </a:fld>
            <a:endParaRPr lang="en-US" dirty="0"/>
          </a:p>
        </p:txBody>
      </p:sp>
      <p:graphicFrame>
        <p:nvGraphicFramePr>
          <p:cNvPr id="14" name="Table 8">
            <a:extLst>
              <a:ext uri="{FF2B5EF4-FFF2-40B4-BE49-F238E27FC236}">
                <a16:creationId xmlns:a16="http://schemas.microsoft.com/office/drawing/2014/main" id="{56419FBC-6275-22F7-6C34-B15262B3BF39}"/>
              </a:ext>
            </a:extLst>
          </p:cNvPr>
          <p:cNvGraphicFramePr>
            <a:graphicFrameLocks noGrp="1"/>
          </p:cNvGraphicFramePr>
          <p:nvPr/>
        </p:nvGraphicFramePr>
        <p:xfrm>
          <a:off x="674590" y="1562724"/>
          <a:ext cx="10842819" cy="4023360"/>
        </p:xfrm>
        <a:graphic>
          <a:graphicData uri="http://schemas.openxmlformats.org/drawingml/2006/table">
            <a:tbl>
              <a:tblPr firstRow="1" bandRow="1">
                <a:tableStyleId>{5C22544A-7EE6-4342-B048-85BDC9FD1C3A}</a:tableStyleId>
              </a:tblPr>
              <a:tblGrid>
                <a:gridCol w="1177027">
                  <a:extLst>
                    <a:ext uri="{9D8B030D-6E8A-4147-A177-3AD203B41FA5}">
                      <a16:colId xmlns:a16="http://schemas.microsoft.com/office/drawing/2014/main" val="489005456"/>
                    </a:ext>
                  </a:extLst>
                </a:gridCol>
                <a:gridCol w="672586">
                  <a:extLst>
                    <a:ext uri="{9D8B030D-6E8A-4147-A177-3AD203B41FA5}">
                      <a16:colId xmlns:a16="http://schemas.microsoft.com/office/drawing/2014/main" val="2267596364"/>
                    </a:ext>
                  </a:extLst>
                </a:gridCol>
                <a:gridCol w="686599">
                  <a:extLst>
                    <a:ext uri="{9D8B030D-6E8A-4147-A177-3AD203B41FA5}">
                      <a16:colId xmlns:a16="http://schemas.microsoft.com/office/drawing/2014/main" val="4206857017"/>
                    </a:ext>
                  </a:extLst>
                </a:gridCol>
                <a:gridCol w="868757">
                  <a:extLst>
                    <a:ext uri="{9D8B030D-6E8A-4147-A177-3AD203B41FA5}">
                      <a16:colId xmlns:a16="http://schemas.microsoft.com/office/drawing/2014/main" val="1219269782"/>
                    </a:ext>
                  </a:extLst>
                </a:gridCol>
                <a:gridCol w="806103">
                  <a:extLst>
                    <a:ext uri="{9D8B030D-6E8A-4147-A177-3AD203B41FA5}">
                      <a16:colId xmlns:a16="http://schemas.microsoft.com/office/drawing/2014/main" val="1825717330"/>
                    </a:ext>
                  </a:extLst>
                </a:gridCol>
                <a:gridCol w="824627">
                  <a:extLst>
                    <a:ext uri="{9D8B030D-6E8A-4147-A177-3AD203B41FA5}">
                      <a16:colId xmlns:a16="http://schemas.microsoft.com/office/drawing/2014/main" val="4052893397"/>
                    </a:ext>
                  </a:extLst>
                </a:gridCol>
                <a:gridCol w="700932">
                  <a:extLst>
                    <a:ext uri="{9D8B030D-6E8A-4147-A177-3AD203B41FA5}">
                      <a16:colId xmlns:a16="http://schemas.microsoft.com/office/drawing/2014/main" val="3729737698"/>
                    </a:ext>
                  </a:extLst>
                </a:gridCol>
                <a:gridCol w="754905">
                  <a:extLst>
                    <a:ext uri="{9D8B030D-6E8A-4147-A177-3AD203B41FA5}">
                      <a16:colId xmlns:a16="http://schemas.microsoft.com/office/drawing/2014/main" val="3368751784"/>
                    </a:ext>
                  </a:extLst>
                </a:gridCol>
                <a:gridCol w="735725">
                  <a:extLst>
                    <a:ext uri="{9D8B030D-6E8A-4147-A177-3AD203B41FA5}">
                      <a16:colId xmlns:a16="http://schemas.microsoft.com/office/drawing/2014/main" val="3059194169"/>
                    </a:ext>
                  </a:extLst>
                </a:gridCol>
                <a:gridCol w="735724">
                  <a:extLst>
                    <a:ext uri="{9D8B030D-6E8A-4147-A177-3AD203B41FA5}">
                      <a16:colId xmlns:a16="http://schemas.microsoft.com/office/drawing/2014/main" val="3882825418"/>
                    </a:ext>
                  </a:extLst>
                </a:gridCol>
                <a:gridCol w="756745">
                  <a:extLst>
                    <a:ext uri="{9D8B030D-6E8A-4147-A177-3AD203B41FA5}">
                      <a16:colId xmlns:a16="http://schemas.microsoft.com/office/drawing/2014/main" val="3545743747"/>
                    </a:ext>
                  </a:extLst>
                </a:gridCol>
                <a:gridCol w="809296">
                  <a:extLst>
                    <a:ext uri="{9D8B030D-6E8A-4147-A177-3AD203B41FA5}">
                      <a16:colId xmlns:a16="http://schemas.microsoft.com/office/drawing/2014/main" val="2122700013"/>
                    </a:ext>
                  </a:extLst>
                </a:gridCol>
                <a:gridCol w="725214">
                  <a:extLst>
                    <a:ext uri="{9D8B030D-6E8A-4147-A177-3AD203B41FA5}">
                      <a16:colId xmlns:a16="http://schemas.microsoft.com/office/drawing/2014/main" val="524555631"/>
                    </a:ext>
                  </a:extLst>
                </a:gridCol>
                <a:gridCol w="588579">
                  <a:extLst>
                    <a:ext uri="{9D8B030D-6E8A-4147-A177-3AD203B41FA5}">
                      <a16:colId xmlns:a16="http://schemas.microsoft.com/office/drawing/2014/main" val="3357616557"/>
                    </a:ext>
                  </a:extLst>
                </a:gridCol>
              </a:tblGrid>
              <a:tr h="0">
                <a:tc>
                  <a:txBody>
                    <a:bodyPr/>
                    <a:lstStyle/>
                    <a:p>
                      <a:pPr algn="l"/>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Assigned Breach Number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Date Reported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Organization Name</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Type Description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Breach Occurrence at Reporting Entity?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MA Residents Affected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SSN Breached?</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Account Number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Driver’s Licenses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Credit Debit Numbers Breached?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Provided Credit Monitoring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Data Encrypted</a:t>
                      </a:r>
                    </a:p>
                    <a:p>
                      <a:pPr algn="l"/>
                      <a:endParaRPr lang="en-US" sz="1000" dirty="0"/>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1000" dirty="0"/>
                        <a:t>Mobile Device Lost Stolen</a:t>
                      </a:r>
                    </a:p>
                    <a:p>
                      <a:pPr algn="l"/>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91072787"/>
                  </a:ext>
                </a:extLst>
              </a:tr>
              <a:tr h="450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Identify regions with varying vulnerabilities to data breaches.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0804271"/>
                  </a:ext>
                </a:extLst>
              </a:tr>
              <a:tr h="556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Find evidence of organized data breach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937930090"/>
                  </a:ext>
                </a:extLst>
              </a:tr>
              <a:tr h="943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Create a predictive model to understand the patterns and motivations behind organized data breaches and their target selection.</a:t>
                      </a:r>
                    </a:p>
                    <a:p>
                      <a:endParaRPr lang="en-US" sz="1000" b="1"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000" dirty="0">
                        <a:highlight>
                          <a:srgbClr val="FFFF00"/>
                        </a:highligh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6C9C7"/>
                    </a:solidFill>
                  </a:tcPr>
                </a:tc>
                <a:extLst>
                  <a:ext uri="{0D108BD9-81ED-4DB2-BD59-A6C34878D82A}">
                    <a16:rowId xmlns:a16="http://schemas.microsoft.com/office/drawing/2014/main" val="2126496673"/>
                  </a:ext>
                </a:extLst>
              </a:tr>
            </a:tbl>
          </a:graphicData>
        </a:graphic>
      </p:graphicFrame>
      <p:pic>
        <p:nvPicPr>
          <p:cNvPr id="21" name="Graphic 20" descr="Checkmark with solid fill">
            <a:extLst>
              <a:ext uri="{FF2B5EF4-FFF2-40B4-BE49-F238E27FC236}">
                <a16:creationId xmlns:a16="http://schemas.microsoft.com/office/drawing/2014/main" id="{632CB940-9D38-A11D-57DE-53CE833C0F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5908" y="2647741"/>
            <a:ext cx="385141" cy="385141"/>
          </a:xfrm>
          <a:prstGeom prst="rect">
            <a:avLst/>
          </a:prstGeom>
        </p:spPr>
      </p:pic>
      <p:cxnSp>
        <p:nvCxnSpPr>
          <p:cNvPr id="23" name="Straight Connector 22">
            <a:extLst>
              <a:ext uri="{FF2B5EF4-FFF2-40B4-BE49-F238E27FC236}">
                <a16:creationId xmlns:a16="http://schemas.microsoft.com/office/drawing/2014/main" id="{DB5B6D2E-DA95-021B-2081-14F5FD718A27}"/>
              </a:ext>
            </a:extLst>
          </p:cNvPr>
          <p:cNvCxnSpPr>
            <a:cxnSpLocks/>
          </p:cNvCxnSpPr>
          <p:nvPr/>
        </p:nvCxnSpPr>
        <p:spPr>
          <a:xfrm>
            <a:off x="674590" y="1562724"/>
            <a:ext cx="1176305" cy="8585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A184E8-1806-BD44-7859-C3CA8B10B147}"/>
              </a:ext>
            </a:extLst>
          </p:cNvPr>
          <p:cNvSpPr txBox="1"/>
          <p:nvPr/>
        </p:nvSpPr>
        <p:spPr>
          <a:xfrm rot="2141984">
            <a:off x="929411" y="1723356"/>
            <a:ext cx="797013" cy="246221"/>
          </a:xfrm>
          <a:prstGeom prst="rect">
            <a:avLst/>
          </a:prstGeom>
          <a:noFill/>
        </p:spPr>
        <p:txBody>
          <a:bodyPr wrap="none" rtlCol="0">
            <a:spAutoFit/>
          </a:bodyPr>
          <a:lstStyle/>
          <a:p>
            <a:r>
              <a:rPr lang="en-US" sz="1000" b="1" dirty="0">
                <a:solidFill>
                  <a:schemeClr val="bg1"/>
                </a:solidFill>
              </a:rPr>
              <a:t>Parameters</a:t>
            </a:r>
          </a:p>
        </p:txBody>
      </p:sp>
      <p:sp>
        <p:nvSpPr>
          <p:cNvPr id="28" name="TextBox 27">
            <a:extLst>
              <a:ext uri="{FF2B5EF4-FFF2-40B4-BE49-F238E27FC236}">
                <a16:creationId xmlns:a16="http://schemas.microsoft.com/office/drawing/2014/main" id="{2538EC52-FABD-3CAF-3C0A-239A85B0B13C}"/>
              </a:ext>
            </a:extLst>
          </p:cNvPr>
          <p:cNvSpPr txBox="1"/>
          <p:nvPr/>
        </p:nvSpPr>
        <p:spPr>
          <a:xfrm rot="2141984">
            <a:off x="753735" y="1964165"/>
            <a:ext cx="742511" cy="246221"/>
          </a:xfrm>
          <a:prstGeom prst="rect">
            <a:avLst/>
          </a:prstGeom>
          <a:noFill/>
        </p:spPr>
        <p:txBody>
          <a:bodyPr wrap="none" rtlCol="0">
            <a:spAutoFit/>
          </a:bodyPr>
          <a:lstStyle/>
          <a:p>
            <a:r>
              <a:rPr lang="en-US" sz="1000" b="1" dirty="0">
                <a:solidFill>
                  <a:schemeClr val="bg1"/>
                </a:solidFill>
              </a:rPr>
              <a:t>Objectives</a:t>
            </a:r>
          </a:p>
        </p:txBody>
      </p:sp>
      <p:pic>
        <p:nvPicPr>
          <p:cNvPr id="32" name="Graphic 31" descr="Checkmark with solid fill">
            <a:extLst>
              <a:ext uri="{FF2B5EF4-FFF2-40B4-BE49-F238E27FC236}">
                <a16:creationId xmlns:a16="http://schemas.microsoft.com/office/drawing/2014/main" id="{34ACEBA8-F3E3-6B7D-3603-157AD422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4572726"/>
            <a:ext cx="385141" cy="385141"/>
          </a:xfrm>
          <a:prstGeom prst="rect">
            <a:avLst/>
          </a:prstGeom>
        </p:spPr>
      </p:pic>
      <p:pic>
        <p:nvPicPr>
          <p:cNvPr id="2" name="Graphic 1" descr="Checkmark with solid fill">
            <a:extLst>
              <a:ext uri="{FF2B5EF4-FFF2-40B4-BE49-F238E27FC236}">
                <a16:creationId xmlns:a16="http://schemas.microsoft.com/office/drawing/2014/main" id="{0888F2F2-5A63-6F3A-9658-B288B2B494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8037" y="4590651"/>
            <a:ext cx="385141" cy="385141"/>
          </a:xfrm>
          <a:prstGeom prst="rect">
            <a:avLst/>
          </a:prstGeom>
        </p:spPr>
      </p:pic>
      <p:pic>
        <p:nvPicPr>
          <p:cNvPr id="6" name="Graphic 5" descr="Checkmark with solid fill">
            <a:extLst>
              <a:ext uri="{FF2B5EF4-FFF2-40B4-BE49-F238E27FC236}">
                <a16:creationId xmlns:a16="http://schemas.microsoft.com/office/drawing/2014/main" id="{B7D51B5F-A3AD-B714-EF5E-560FA1472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3" y="3456955"/>
            <a:ext cx="385141" cy="385141"/>
          </a:xfrm>
          <a:prstGeom prst="rect">
            <a:avLst/>
          </a:prstGeom>
        </p:spPr>
      </p:pic>
      <p:pic>
        <p:nvPicPr>
          <p:cNvPr id="7" name="Graphic 6" descr="Checkmark with solid fill">
            <a:extLst>
              <a:ext uri="{FF2B5EF4-FFF2-40B4-BE49-F238E27FC236}">
                <a16:creationId xmlns:a16="http://schemas.microsoft.com/office/drawing/2014/main" id="{A3D0546B-BCB1-46FE-E5E0-D2A4709AFA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2272" y="2647742"/>
            <a:ext cx="385141" cy="385141"/>
          </a:xfrm>
          <a:prstGeom prst="rect">
            <a:avLst/>
          </a:prstGeom>
        </p:spPr>
      </p:pic>
      <p:pic>
        <p:nvPicPr>
          <p:cNvPr id="8" name="Graphic 7" descr="Checkmark with solid fill">
            <a:extLst>
              <a:ext uri="{FF2B5EF4-FFF2-40B4-BE49-F238E27FC236}">
                <a16:creationId xmlns:a16="http://schemas.microsoft.com/office/drawing/2014/main" id="{A6B0B497-CF6E-348F-28C0-8E6B482D78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707" y="4572726"/>
            <a:ext cx="385141" cy="385141"/>
          </a:xfrm>
          <a:prstGeom prst="rect">
            <a:avLst/>
          </a:prstGeom>
        </p:spPr>
      </p:pic>
      <p:pic>
        <p:nvPicPr>
          <p:cNvPr id="9" name="Graphic 8" descr="Checkmark with solid fill">
            <a:extLst>
              <a:ext uri="{FF2B5EF4-FFF2-40B4-BE49-F238E27FC236}">
                <a16:creationId xmlns:a16="http://schemas.microsoft.com/office/drawing/2014/main" id="{1C06FD71-2218-6885-D51F-972187CE39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1943" y="3439030"/>
            <a:ext cx="385141" cy="385141"/>
          </a:xfrm>
          <a:prstGeom prst="rect">
            <a:avLst/>
          </a:prstGeom>
        </p:spPr>
      </p:pic>
      <p:pic>
        <p:nvPicPr>
          <p:cNvPr id="11" name="Graphic 10" descr="Checkmark with solid fill">
            <a:extLst>
              <a:ext uri="{FF2B5EF4-FFF2-40B4-BE49-F238E27FC236}">
                <a16:creationId xmlns:a16="http://schemas.microsoft.com/office/drawing/2014/main" id="{26EF273D-1CF6-B017-840A-D163DF287F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0841" y="4572726"/>
            <a:ext cx="385141" cy="385141"/>
          </a:xfrm>
          <a:prstGeom prst="rect">
            <a:avLst/>
          </a:prstGeom>
        </p:spPr>
      </p:pic>
      <p:pic>
        <p:nvPicPr>
          <p:cNvPr id="12" name="Graphic 11" descr="Checkmark with solid fill">
            <a:extLst>
              <a:ext uri="{FF2B5EF4-FFF2-40B4-BE49-F238E27FC236}">
                <a16:creationId xmlns:a16="http://schemas.microsoft.com/office/drawing/2014/main" id="{A1CF5AF0-8A4B-6576-09B2-0028AF01D2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077" y="3439030"/>
            <a:ext cx="385141" cy="385141"/>
          </a:xfrm>
          <a:prstGeom prst="rect">
            <a:avLst/>
          </a:prstGeom>
        </p:spPr>
      </p:pic>
      <p:pic>
        <p:nvPicPr>
          <p:cNvPr id="18" name="Graphic 17" descr="Checkmark with solid fill">
            <a:extLst>
              <a:ext uri="{FF2B5EF4-FFF2-40B4-BE49-F238E27FC236}">
                <a16:creationId xmlns:a16="http://schemas.microsoft.com/office/drawing/2014/main" id="{D015FD46-8645-3DC2-2CA8-CEE3C3D92D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4351" y="4572726"/>
            <a:ext cx="385141" cy="385141"/>
          </a:xfrm>
          <a:prstGeom prst="rect">
            <a:avLst/>
          </a:prstGeom>
        </p:spPr>
      </p:pic>
      <p:pic>
        <p:nvPicPr>
          <p:cNvPr id="19" name="Graphic 18" descr="Checkmark with solid fill">
            <a:extLst>
              <a:ext uri="{FF2B5EF4-FFF2-40B4-BE49-F238E27FC236}">
                <a16:creationId xmlns:a16="http://schemas.microsoft.com/office/drawing/2014/main" id="{C1FE53CF-F90B-C284-5D96-E0A432961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8587" y="3439030"/>
            <a:ext cx="385141" cy="385141"/>
          </a:xfrm>
          <a:prstGeom prst="rect">
            <a:avLst/>
          </a:prstGeom>
        </p:spPr>
      </p:pic>
      <p:pic>
        <p:nvPicPr>
          <p:cNvPr id="35" name="Graphic 34" descr="Checkmark with solid fill">
            <a:extLst>
              <a:ext uri="{FF2B5EF4-FFF2-40B4-BE49-F238E27FC236}">
                <a16:creationId xmlns:a16="http://schemas.microsoft.com/office/drawing/2014/main" id="{0F1549ED-AF7B-AD4C-5BC9-5D5F59819E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4806" y="4572726"/>
            <a:ext cx="385141" cy="385141"/>
          </a:xfrm>
          <a:prstGeom prst="rect">
            <a:avLst/>
          </a:prstGeom>
        </p:spPr>
      </p:pic>
      <p:pic>
        <p:nvPicPr>
          <p:cNvPr id="36" name="Graphic 35" descr="Checkmark with solid fill">
            <a:extLst>
              <a:ext uri="{FF2B5EF4-FFF2-40B4-BE49-F238E27FC236}">
                <a16:creationId xmlns:a16="http://schemas.microsoft.com/office/drawing/2014/main" id="{2B6321CB-3E0E-3471-F52E-FDDDD84B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9042" y="3439030"/>
            <a:ext cx="385141" cy="385141"/>
          </a:xfrm>
          <a:prstGeom prst="rect">
            <a:avLst/>
          </a:prstGeom>
        </p:spPr>
      </p:pic>
      <p:pic>
        <p:nvPicPr>
          <p:cNvPr id="45" name="Graphic 44" descr="Checkmark with solid fill">
            <a:extLst>
              <a:ext uri="{FF2B5EF4-FFF2-40B4-BE49-F238E27FC236}">
                <a16:creationId xmlns:a16="http://schemas.microsoft.com/office/drawing/2014/main" id="{1AA0D5A8-211A-128B-6CA2-D9F561F31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0337" y="4572726"/>
            <a:ext cx="385141" cy="385141"/>
          </a:xfrm>
          <a:prstGeom prst="rect">
            <a:avLst/>
          </a:prstGeom>
        </p:spPr>
      </p:pic>
      <p:pic>
        <p:nvPicPr>
          <p:cNvPr id="47" name="Graphic 46" descr="Checkmark with solid fill">
            <a:extLst>
              <a:ext uri="{FF2B5EF4-FFF2-40B4-BE49-F238E27FC236}">
                <a16:creationId xmlns:a16="http://schemas.microsoft.com/office/drawing/2014/main" id="{3D58824F-EB34-1890-91AD-70AA8E14DC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4572" y="2629817"/>
            <a:ext cx="385141" cy="385141"/>
          </a:xfrm>
          <a:prstGeom prst="rect">
            <a:avLst/>
          </a:prstGeom>
        </p:spPr>
      </p:pic>
      <p:pic>
        <p:nvPicPr>
          <p:cNvPr id="48" name="Graphic 47" descr="Checkmark with solid fill">
            <a:extLst>
              <a:ext uri="{FF2B5EF4-FFF2-40B4-BE49-F238E27FC236}">
                <a16:creationId xmlns:a16="http://schemas.microsoft.com/office/drawing/2014/main" id="{3BF5AB69-77F5-2BE2-E8E1-844849D54E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5155" y="4590651"/>
            <a:ext cx="385141" cy="385141"/>
          </a:xfrm>
          <a:prstGeom prst="rect">
            <a:avLst/>
          </a:prstGeom>
        </p:spPr>
      </p:pic>
      <p:pic>
        <p:nvPicPr>
          <p:cNvPr id="50" name="Graphic 49" descr="Checkmark with solid fill">
            <a:extLst>
              <a:ext uri="{FF2B5EF4-FFF2-40B4-BE49-F238E27FC236}">
                <a16:creationId xmlns:a16="http://schemas.microsoft.com/office/drawing/2014/main" id="{C7009AD7-9B99-9546-6A32-D32FD66FD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9390" y="2647742"/>
            <a:ext cx="385141" cy="385141"/>
          </a:xfrm>
          <a:prstGeom prst="rect">
            <a:avLst/>
          </a:prstGeom>
        </p:spPr>
      </p:pic>
      <p:pic>
        <p:nvPicPr>
          <p:cNvPr id="51" name="Graphic 50" descr="Checkmark with solid fill">
            <a:extLst>
              <a:ext uri="{FF2B5EF4-FFF2-40B4-BE49-F238E27FC236}">
                <a16:creationId xmlns:a16="http://schemas.microsoft.com/office/drawing/2014/main" id="{FA7B1C98-56D3-0141-7D4F-1A914E77E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89843" y="2647741"/>
            <a:ext cx="385141" cy="385141"/>
          </a:xfrm>
          <a:prstGeom prst="rect">
            <a:avLst/>
          </a:prstGeom>
        </p:spPr>
      </p:pic>
      <p:pic>
        <p:nvPicPr>
          <p:cNvPr id="53" name="Graphic 52" descr="Checkmark with solid fill">
            <a:extLst>
              <a:ext uri="{FF2B5EF4-FFF2-40B4-BE49-F238E27FC236}">
                <a16:creationId xmlns:a16="http://schemas.microsoft.com/office/drawing/2014/main" id="{647E123E-E134-5C86-EDAA-B4D68D871E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2879" y="4592956"/>
            <a:ext cx="385141" cy="385141"/>
          </a:xfrm>
          <a:prstGeom prst="rect">
            <a:avLst/>
          </a:prstGeom>
        </p:spPr>
      </p:pic>
      <p:pic>
        <p:nvPicPr>
          <p:cNvPr id="54" name="Graphic 53" descr="Checkmark with solid fill">
            <a:extLst>
              <a:ext uri="{FF2B5EF4-FFF2-40B4-BE49-F238E27FC236}">
                <a16:creationId xmlns:a16="http://schemas.microsoft.com/office/drawing/2014/main" id="{0484BE19-974B-5464-6F49-811D4FEAF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5" y="3459260"/>
            <a:ext cx="385141" cy="385141"/>
          </a:xfrm>
          <a:prstGeom prst="rect">
            <a:avLst/>
          </a:prstGeom>
        </p:spPr>
      </p:pic>
      <p:pic>
        <p:nvPicPr>
          <p:cNvPr id="55" name="Graphic 54" descr="Checkmark with solid fill">
            <a:extLst>
              <a:ext uri="{FF2B5EF4-FFF2-40B4-BE49-F238E27FC236}">
                <a16:creationId xmlns:a16="http://schemas.microsoft.com/office/drawing/2014/main" id="{6BBE6D1C-EA76-5E6B-8BA1-25308778FF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7114" y="2650047"/>
            <a:ext cx="385141" cy="385141"/>
          </a:xfrm>
          <a:prstGeom prst="rect">
            <a:avLst/>
          </a:prstGeom>
        </p:spPr>
      </p:pic>
      <p:pic>
        <p:nvPicPr>
          <p:cNvPr id="58" name="Graphic 57" descr="Checkmark with solid fill">
            <a:extLst>
              <a:ext uri="{FF2B5EF4-FFF2-40B4-BE49-F238E27FC236}">
                <a16:creationId xmlns:a16="http://schemas.microsoft.com/office/drawing/2014/main" id="{05CFBF63-1E24-7E43-2077-3FA3562BA3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2726" y="4592956"/>
            <a:ext cx="385141" cy="385141"/>
          </a:xfrm>
          <a:prstGeom prst="rect">
            <a:avLst/>
          </a:prstGeom>
        </p:spPr>
      </p:pic>
      <p:pic>
        <p:nvPicPr>
          <p:cNvPr id="59" name="Graphic 58" descr="Checkmark with solid fill">
            <a:extLst>
              <a:ext uri="{FF2B5EF4-FFF2-40B4-BE49-F238E27FC236}">
                <a16:creationId xmlns:a16="http://schemas.microsoft.com/office/drawing/2014/main" id="{711ABB73-E21B-FB6B-E247-347C24E21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2" y="3459260"/>
            <a:ext cx="385141" cy="385141"/>
          </a:xfrm>
          <a:prstGeom prst="rect">
            <a:avLst/>
          </a:prstGeom>
        </p:spPr>
      </p:pic>
      <p:pic>
        <p:nvPicPr>
          <p:cNvPr id="60" name="Graphic 59" descr="Checkmark with solid fill">
            <a:extLst>
              <a:ext uri="{FF2B5EF4-FFF2-40B4-BE49-F238E27FC236}">
                <a16:creationId xmlns:a16="http://schemas.microsoft.com/office/drawing/2014/main" id="{DF15F63D-597C-0950-13A8-1A6F860AF6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6961" y="2650047"/>
            <a:ext cx="385141" cy="385141"/>
          </a:xfrm>
          <a:prstGeom prst="rect">
            <a:avLst/>
          </a:prstGeom>
        </p:spPr>
      </p:pic>
      <p:pic>
        <p:nvPicPr>
          <p:cNvPr id="61" name="Graphic 60" descr="Checkmark with solid fill">
            <a:extLst>
              <a:ext uri="{FF2B5EF4-FFF2-40B4-BE49-F238E27FC236}">
                <a16:creationId xmlns:a16="http://schemas.microsoft.com/office/drawing/2014/main" id="{4155FBF3-B4CC-7462-D0B7-AEBD9672FA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2" y="2647741"/>
            <a:ext cx="385141" cy="385141"/>
          </a:xfrm>
          <a:prstGeom prst="rect">
            <a:avLst/>
          </a:prstGeom>
        </p:spPr>
      </p:pic>
      <p:pic>
        <p:nvPicPr>
          <p:cNvPr id="62" name="Graphic 61" descr="Checkmark with solid fill">
            <a:extLst>
              <a:ext uri="{FF2B5EF4-FFF2-40B4-BE49-F238E27FC236}">
                <a16:creationId xmlns:a16="http://schemas.microsoft.com/office/drawing/2014/main" id="{09E9A182-E59E-F95E-C576-27780DFA5A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1" y="4590651"/>
            <a:ext cx="385141" cy="385141"/>
          </a:xfrm>
          <a:prstGeom prst="rect">
            <a:avLst/>
          </a:prstGeom>
        </p:spPr>
      </p:pic>
      <p:pic>
        <p:nvPicPr>
          <p:cNvPr id="63" name="Graphic 62" descr="Checkmark with solid fill">
            <a:extLst>
              <a:ext uri="{FF2B5EF4-FFF2-40B4-BE49-F238E27FC236}">
                <a16:creationId xmlns:a16="http://schemas.microsoft.com/office/drawing/2014/main" id="{8113A95F-4EC8-2D29-0638-DA28E4CD4B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06800" y="3426625"/>
            <a:ext cx="385141" cy="385141"/>
          </a:xfrm>
          <a:prstGeom prst="rect">
            <a:avLst/>
          </a:prstGeom>
        </p:spPr>
      </p:pic>
      <p:sp>
        <p:nvSpPr>
          <p:cNvPr id="64" name="Date Placeholder 1">
            <a:extLst>
              <a:ext uri="{FF2B5EF4-FFF2-40B4-BE49-F238E27FC236}">
                <a16:creationId xmlns:a16="http://schemas.microsoft.com/office/drawing/2014/main" id="{971EA763-8C54-9D97-52BD-ACA4508B90BF}"/>
              </a:ext>
            </a:extLst>
          </p:cNvPr>
          <p:cNvSpPr>
            <a:spLocks noGrp="1"/>
          </p:cNvSpPr>
          <p:nvPr>
            <p:ph type="dt" sz="half" idx="10"/>
          </p:nvPr>
        </p:nvSpPr>
        <p:spPr>
          <a:xfrm>
            <a:off x="838200" y="6356350"/>
            <a:ext cx="2743200" cy="365125"/>
          </a:xfrm>
        </p:spPr>
        <p:txBody>
          <a:bodyPr/>
          <a:lstStyle/>
          <a:p>
            <a:r>
              <a:rPr lang="en-US" dirty="0"/>
              <a:t>9/19/23</a:t>
            </a:r>
          </a:p>
        </p:txBody>
      </p:sp>
    </p:spTree>
    <p:extLst>
      <p:ext uri="{BB962C8B-B14F-4D97-AF65-F5344CB8AC3E}">
        <p14:creationId xmlns:p14="http://schemas.microsoft.com/office/powerpoint/2010/main" val="3989380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- 06</a:t>
            </a:r>
            <a:endParaRPr lang="en-US" dirty="0">
              <a:solidFill>
                <a:schemeClr val="bg1"/>
              </a:solidFill>
            </a:endParaRPr>
          </a:p>
        </p:txBody>
      </p:sp>
      <p:sp>
        <p:nvSpPr>
          <p:cNvPr id="3" name="Date Placeholder 2">
            <a:extLst>
              <a:ext uri="{FF2B5EF4-FFF2-40B4-BE49-F238E27FC236}">
                <a16:creationId xmlns:a16="http://schemas.microsoft.com/office/drawing/2014/main" id="{39D31CEF-7984-2D10-2D42-74386319FF05}"/>
              </a:ext>
            </a:extLst>
          </p:cNvPr>
          <p:cNvSpPr>
            <a:spLocks noGrp="1"/>
          </p:cNvSpPr>
          <p:nvPr>
            <p:ph type="dt" sz="half" idx="10"/>
          </p:nvPr>
        </p:nvSpPr>
        <p:spPr/>
        <p:txBody>
          <a:bodyPr/>
          <a:lstStyle/>
          <a:p>
            <a:fld id="{5DE91A8C-EFD1-4627-87C2-5BD81A6BF6BA}" type="datetime1">
              <a:rPr lang="en-US" smtClean="0"/>
              <a:t>11/8/23</a:t>
            </a:fld>
            <a:endParaRPr lang="en-US" dirty="0"/>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57</a:t>
            </a:fld>
            <a:endParaRPr lang="en-US" dirty="0"/>
          </a:p>
        </p:txBody>
      </p:sp>
    </p:spTree>
    <p:extLst>
      <p:ext uri="{BB962C8B-B14F-4D97-AF65-F5344CB8AC3E}">
        <p14:creationId xmlns:p14="http://schemas.microsoft.com/office/powerpoint/2010/main" val="2989706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DD24-BF44-B823-7210-19C62E225C41}"/>
              </a:ext>
            </a:extLst>
          </p:cNvPr>
          <p:cNvSpPr>
            <a:spLocks noGrp="1"/>
          </p:cNvSpPr>
          <p:nvPr>
            <p:ph type="title"/>
          </p:nvPr>
        </p:nvSpPr>
        <p:spPr>
          <a:xfrm>
            <a:off x="838200" y="44480"/>
            <a:ext cx="10515600" cy="898201"/>
          </a:xfrm>
          <a:solidFill>
            <a:schemeClr val="tx2"/>
          </a:solidFill>
        </p:spPr>
        <p:txBody>
          <a:bodyPr/>
          <a:lstStyle/>
          <a:p>
            <a:r>
              <a:rPr lang="en-US" b="1" dirty="0">
                <a:solidFill>
                  <a:schemeClr val="bg1"/>
                </a:solidFill>
              </a:rPr>
              <a:t>Outline</a:t>
            </a:r>
          </a:p>
        </p:txBody>
      </p:sp>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332335"/>
            <a:ext cx="10365121" cy="5024015"/>
          </a:xfrm>
        </p:spPr>
        <p:txBody>
          <a:bodyPr>
            <a:normAutofit/>
          </a:bodyPr>
          <a:lstStyle/>
          <a:p>
            <a:r>
              <a:rPr lang="en-US" dirty="0"/>
              <a:t>WK06 – Review/revise work from previous week(s)</a:t>
            </a:r>
          </a:p>
          <a:p>
            <a:pPr lvl="1"/>
            <a:r>
              <a:rPr lang="en-US" dirty="0"/>
              <a:t>Summary of changes</a:t>
            </a:r>
          </a:p>
          <a:p>
            <a:r>
              <a:rPr lang="en-US" dirty="0"/>
              <a:t>WK06 – What was done this week</a:t>
            </a:r>
          </a:p>
          <a:p>
            <a:pPr lvl="1"/>
            <a:r>
              <a:rPr lang="en-US" dirty="0"/>
              <a:t>Summary of what was done this week</a:t>
            </a:r>
          </a:p>
          <a:p>
            <a:r>
              <a:rPr lang="en-US" dirty="0"/>
              <a:t>WK06 – Project Workflow Updated</a:t>
            </a:r>
          </a:p>
          <a:p>
            <a:pPr lvl="1"/>
            <a:r>
              <a:rPr lang="en-US" dirty="0"/>
              <a:t>Updated Project Workflow Diagram</a:t>
            </a:r>
          </a:p>
          <a:p>
            <a:r>
              <a:rPr lang="en-US" dirty="0"/>
              <a:t>WK06 – Code Workflow Updated</a:t>
            </a:r>
          </a:p>
          <a:p>
            <a:pPr lvl="1"/>
            <a:r>
              <a:rPr lang="en-US" dirty="0"/>
              <a:t>Updated Code Workflow Diagram</a:t>
            </a:r>
          </a:p>
          <a:p>
            <a:r>
              <a:rPr lang="en-US" dirty="0"/>
              <a:t>WK06 – Data Cleaning</a:t>
            </a:r>
          </a:p>
          <a:p>
            <a:r>
              <a:rPr lang="en-US" dirty="0"/>
              <a:t>WK06 – Coding</a:t>
            </a:r>
          </a:p>
          <a:p>
            <a:pPr lvl="1"/>
            <a:r>
              <a:rPr lang="en-US" dirty="0"/>
              <a:t>What was done</a:t>
            </a:r>
          </a:p>
          <a:p>
            <a:r>
              <a:rPr lang="en-US" dirty="0"/>
              <a:t>WK06 – Survey</a:t>
            </a:r>
          </a:p>
          <a:p>
            <a:pPr lvl="1"/>
            <a:endParaRPr lang="en-US" dirty="0"/>
          </a:p>
          <a:p>
            <a:pPr lvl="1"/>
            <a:endParaRPr lang="en-US" dirty="0"/>
          </a:p>
          <a:p>
            <a:pPr lvl="1"/>
            <a:endParaRPr lang="en-US" dirty="0"/>
          </a:p>
          <a:p>
            <a:pPr marL="0" indent="0">
              <a:buNone/>
            </a:pPr>
            <a:endParaRPr lang="en-US" dirty="0"/>
          </a:p>
        </p:txBody>
      </p:sp>
      <p:sp>
        <p:nvSpPr>
          <p:cNvPr id="4" name="Date Placeholder 3">
            <a:extLst>
              <a:ext uri="{FF2B5EF4-FFF2-40B4-BE49-F238E27FC236}">
                <a16:creationId xmlns:a16="http://schemas.microsoft.com/office/drawing/2014/main" id="{A82A730F-629D-41B2-EACB-2467B77BA7E7}"/>
              </a:ext>
            </a:extLst>
          </p:cNvPr>
          <p:cNvSpPr>
            <a:spLocks noGrp="1"/>
          </p:cNvSpPr>
          <p:nvPr>
            <p:ph type="dt" sz="half" idx="10"/>
          </p:nvPr>
        </p:nvSpPr>
        <p:spPr/>
        <p:txBody>
          <a:bodyPr/>
          <a:lstStyle/>
          <a:p>
            <a:fld id="{97FD6C32-6440-46D1-BB78-D92A6CCFF250}" type="datetime1">
              <a:rPr lang="en-US" smtClean="0"/>
              <a:t>11/8/23</a:t>
            </a:fld>
            <a:endParaRPr lang="en-US" dirty="0"/>
          </a:p>
        </p:txBody>
      </p:sp>
      <p:sp>
        <p:nvSpPr>
          <p:cNvPr id="6" name="Slide Number Placeholder 5">
            <a:extLst>
              <a:ext uri="{FF2B5EF4-FFF2-40B4-BE49-F238E27FC236}">
                <a16:creationId xmlns:a16="http://schemas.microsoft.com/office/drawing/2014/main" id="{C3775541-E8BC-F039-FB08-0BE8C4DA0634}"/>
              </a:ext>
            </a:extLst>
          </p:cNvPr>
          <p:cNvSpPr>
            <a:spLocks noGrp="1"/>
          </p:cNvSpPr>
          <p:nvPr>
            <p:ph type="sldNum" sz="quarter" idx="12"/>
          </p:nvPr>
        </p:nvSpPr>
        <p:spPr/>
        <p:txBody>
          <a:bodyPr/>
          <a:lstStyle/>
          <a:p>
            <a:fld id="{084F86B3-D3F4-4BE8-8D92-1FAB04CE9786}" type="slidenum">
              <a:rPr lang="en-US" smtClean="0"/>
              <a:t>58</a:t>
            </a:fld>
            <a:endParaRPr lang="en-US" dirty="0"/>
          </a:p>
        </p:txBody>
      </p:sp>
    </p:spTree>
    <p:extLst>
      <p:ext uri="{BB962C8B-B14F-4D97-AF65-F5344CB8AC3E}">
        <p14:creationId xmlns:p14="http://schemas.microsoft.com/office/powerpoint/2010/main" val="1663591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Took out the Geospatial Analysis Aspect from the entire project due to the lack of response from the dataset source.</a:t>
            </a:r>
          </a:p>
          <a:p>
            <a:pPr lvl="2"/>
            <a:r>
              <a:rPr lang="en-US" dirty="0"/>
              <a:t>Motivation changed</a:t>
            </a:r>
          </a:p>
          <a:p>
            <a:pPr lvl="2"/>
            <a:r>
              <a:rPr lang="en-US" dirty="0"/>
              <a:t>Purpose changed</a:t>
            </a:r>
          </a:p>
          <a:p>
            <a:pPr lvl="2"/>
            <a:r>
              <a:rPr lang="en-US" dirty="0"/>
              <a:t>Examples changed</a:t>
            </a:r>
          </a:p>
          <a:p>
            <a:pPr lvl="2"/>
            <a:r>
              <a:rPr lang="en-US" dirty="0"/>
              <a:t>Objective 1 changed</a:t>
            </a:r>
          </a:p>
          <a:p>
            <a:pPr lvl="2"/>
            <a:r>
              <a:rPr lang="en-US" dirty="0"/>
              <a:t>Research question 1 changed</a:t>
            </a:r>
          </a:p>
          <a:p>
            <a:pPr lvl="2"/>
            <a:r>
              <a:rPr lang="en-US" dirty="0"/>
              <a:t>Topic description and research changed</a:t>
            </a:r>
          </a:p>
          <a:p>
            <a:pPr lvl="2"/>
            <a:r>
              <a:rPr lang="en-US" dirty="0"/>
              <a:t>Project Workflow Revised  </a:t>
            </a:r>
          </a:p>
          <a:p>
            <a:pPr lvl="1"/>
            <a:r>
              <a:rPr lang="en-US" dirty="0"/>
              <a:t>Need stats table after outlier handling and detection</a:t>
            </a:r>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59</a:t>
            </a:fld>
            <a:endParaRPr lang="en-US" dirty="0"/>
          </a:p>
        </p:txBody>
      </p:sp>
    </p:spTree>
    <p:extLst>
      <p:ext uri="{BB962C8B-B14F-4D97-AF65-F5344CB8AC3E}">
        <p14:creationId xmlns:p14="http://schemas.microsoft.com/office/powerpoint/2010/main" val="4090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5900-D2A1-A781-507C-184A9E47C18C}"/>
              </a:ext>
            </a:extLst>
          </p:cNvPr>
          <p:cNvSpPr>
            <a:spLocks noGrp="1"/>
          </p:cNvSpPr>
          <p:nvPr>
            <p:ph type="title"/>
          </p:nvPr>
        </p:nvSpPr>
        <p:spPr/>
        <p:txBody>
          <a:bodyPr/>
          <a:lstStyle/>
          <a:p>
            <a:r>
              <a:rPr lang="en-US" dirty="0"/>
              <a:t>Foreseeable Issues</a:t>
            </a:r>
          </a:p>
        </p:txBody>
      </p:sp>
      <p:sp>
        <p:nvSpPr>
          <p:cNvPr id="3" name="Content Placeholder 2">
            <a:extLst>
              <a:ext uri="{FF2B5EF4-FFF2-40B4-BE49-F238E27FC236}">
                <a16:creationId xmlns:a16="http://schemas.microsoft.com/office/drawing/2014/main" id="{F1F3B384-BF6A-27C2-BDF1-E030CFC7A4CF}"/>
              </a:ext>
            </a:extLst>
          </p:cNvPr>
          <p:cNvSpPr>
            <a:spLocks noGrp="1"/>
          </p:cNvSpPr>
          <p:nvPr>
            <p:ph idx="1"/>
          </p:nvPr>
        </p:nvSpPr>
        <p:spPr/>
        <p:txBody>
          <a:bodyPr>
            <a:normAutofit lnSpcReduction="10000"/>
          </a:bodyPr>
          <a:lstStyle/>
          <a:p>
            <a:r>
              <a:rPr lang="en-US" dirty="0"/>
              <a:t>What issues can be expected to address the topic?</a:t>
            </a:r>
          </a:p>
          <a:p>
            <a:endParaRPr lang="en-US" dirty="0"/>
          </a:p>
          <a:p>
            <a:pPr lvl="1"/>
            <a:r>
              <a:rPr lang="en-US" dirty="0"/>
              <a:t>Data Integrity</a:t>
            </a:r>
          </a:p>
          <a:p>
            <a:pPr lvl="2"/>
            <a:r>
              <a:rPr lang="en-US" dirty="0"/>
              <a:t>Inaccurate or biased data can lead to incorrect predictions and decisions.</a:t>
            </a:r>
          </a:p>
          <a:p>
            <a:pPr marL="914400" lvl="2" indent="0">
              <a:buNone/>
            </a:pPr>
            <a:endParaRPr lang="en-US" dirty="0"/>
          </a:p>
          <a:p>
            <a:pPr lvl="1"/>
            <a:r>
              <a:rPr lang="en-US" dirty="0"/>
              <a:t>Privacy</a:t>
            </a:r>
          </a:p>
          <a:p>
            <a:pPr lvl="2"/>
            <a:r>
              <a:rPr lang="en-US" dirty="0"/>
              <a:t>When predicting and reducing data breaches, it's important to keep a balance between using data effectively and respecting privacy rights of individuals.</a:t>
            </a:r>
          </a:p>
          <a:p>
            <a:pPr lvl="2"/>
            <a:endParaRPr lang="en-US" dirty="0"/>
          </a:p>
          <a:p>
            <a:pPr lvl="1"/>
            <a:r>
              <a:rPr lang="en-US" dirty="0"/>
              <a:t>Feature selection</a:t>
            </a:r>
          </a:p>
          <a:p>
            <a:pPr lvl="2"/>
            <a:r>
              <a:rPr lang="en-US" dirty="0"/>
              <a:t>I</a:t>
            </a:r>
            <a:r>
              <a:rPr lang="en-US" b="0" i="0" u="none" strike="noStrike" dirty="0">
                <a:effectLst/>
              </a:rPr>
              <a:t>dentifying the most relevant features of the data, while removing noise is important</a:t>
            </a:r>
          </a:p>
          <a:p>
            <a:pPr lvl="2"/>
            <a:endParaRPr lang="en-US" dirty="0"/>
          </a:p>
          <a:p>
            <a:pPr lvl="1"/>
            <a:r>
              <a:rPr lang="en-US" dirty="0"/>
              <a:t>Bias and Generalization</a:t>
            </a:r>
          </a:p>
          <a:p>
            <a:pPr lvl="2"/>
            <a:r>
              <a:rPr lang="en-US" b="0" i="0" u="none" strike="noStrike" dirty="0">
                <a:effectLst/>
              </a:rPr>
              <a:t>It's important to ensure that predictions are not unfairly influenced by factors like race, gender, or other sensitive attributes.</a:t>
            </a:r>
          </a:p>
          <a:p>
            <a:pPr marL="914400" lvl="2" indent="0">
              <a:buNone/>
            </a:pPr>
            <a:endParaRPr lang="en-US" dirty="0"/>
          </a:p>
          <a:p>
            <a:pPr lvl="2"/>
            <a:endParaRPr lang="en-US" dirty="0"/>
          </a:p>
        </p:txBody>
      </p:sp>
      <p:sp>
        <p:nvSpPr>
          <p:cNvPr id="4" name="Date Placeholder 3">
            <a:extLst>
              <a:ext uri="{FF2B5EF4-FFF2-40B4-BE49-F238E27FC236}">
                <a16:creationId xmlns:a16="http://schemas.microsoft.com/office/drawing/2014/main" id="{B4F34AA6-2159-8ECD-C3DE-80725566D431}"/>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143AFC88-74E9-E30C-2108-31287B4150C1}"/>
              </a:ext>
            </a:extLst>
          </p:cNvPr>
          <p:cNvSpPr>
            <a:spLocks noGrp="1"/>
          </p:cNvSpPr>
          <p:nvPr>
            <p:ph type="sldNum" sz="quarter" idx="12"/>
          </p:nvPr>
        </p:nvSpPr>
        <p:spPr/>
        <p:txBody>
          <a:bodyPr/>
          <a:lstStyle/>
          <a:p>
            <a:fld id="{084F86B3-D3F4-4BE8-8D92-1FAB04CE9786}" type="slidenum">
              <a:rPr lang="en-US" smtClean="0"/>
              <a:t>6</a:t>
            </a:fld>
            <a:endParaRPr lang="en-US" dirty="0"/>
          </a:p>
        </p:txBody>
      </p:sp>
    </p:spTree>
    <p:extLst>
      <p:ext uri="{BB962C8B-B14F-4D97-AF65-F5344CB8AC3E}">
        <p14:creationId xmlns:p14="http://schemas.microsoft.com/office/powerpoint/2010/main" val="3292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r>
              <a:rPr lang="en-US" dirty="0"/>
              <a:t>Below is a summary of what was done this week</a:t>
            </a:r>
          </a:p>
          <a:p>
            <a:pPr lvl="1"/>
            <a:r>
              <a:rPr lang="en-US" dirty="0"/>
              <a:t>Data Cleaning and Encoding</a:t>
            </a:r>
          </a:p>
          <a:p>
            <a:pPr lvl="1"/>
            <a:r>
              <a:rPr lang="en-US" dirty="0"/>
              <a:t>Updated Project and Code Workflow Diagram</a:t>
            </a:r>
          </a:p>
          <a:p>
            <a:pPr lvl="1"/>
            <a:r>
              <a:rPr lang="en-US" dirty="0"/>
              <a:t>Coding </a:t>
            </a:r>
          </a:p>
          <a:p>
            <a:pPr lvl="2"/>
            <a:r>
              <a:rPr lang="en-US" dirty="0"/>
              <a:t>Importing python libraries and dataset</a:t>
            </a:r>
          </a:p>
          <a:p>
            <a:pPr lvl="2"/>
            <a:r>
              <a:rPr lang="en-US" dirty="0"/>
              <a:t>Cleaning</a:t>
            </a:r>
          </a:p>
          <a:p>
            <a:pPr lvl="3"/>
            <a:r>
              <a:rPr lang="en-US" dirty="0"/>
              <a:t>Getting rid of rows with the “true” null data (answered by assumptions from data source)</a:t>
            </a:r>
          </a:p>
          <a:p>
            <a:pPr lvl="2"/>
            <a:r>
              <a:rPr lang="en-US" dirty="0"/>
              <a:t>Encoding</a:t>
            </a:r>
          </a:p>
          <a:p>
            <a:pPr lvl="3"/>
            <a:r>
              <a:rPr lang="en-US" dirty="0"/>
              <a:t>Columns with ”Yes” or “” to “1” and “0”</a:t>
            </a:r>
          </a:p>
          <a:p>
            <a:pPr lvl="3"/>
            <a:r>
              <a:rPr lang="en-US" dirty="0"/>
              <a:t>Making a new column (“Organization Category”), which consists of the organization type (Financial, state, etc.)</a:t>
            </a:r>
          </a:p>
          <a:p>
            <a:pPr lvl="3"/>
            <a:r>
              <a:rPr lang="en-US" dirty="0"/>
              <a:t>Columns with Categorical Data </a:t>
            </a:r>
          </a:p>
          <a:p>
            <a:pPr lvl="2"/>
            <a:r>
              <a:rPr lang="en-US" dirty="0"/>
              <a:t>Outlier detection and handling </a:t>
            </a:r>
          </a:p>
          <a:p>
            <a:pPr lvl="3"/>
            <a:r>
              <a:rPr lang="en-US" dirty="0"/>
              <a:t>New Stats Table</a:t>
            </a:r>
          </a:p>
          <a:p>
            <a:pPr lvl="2"/>
            <a:r>
              <a:rPr lang="en-US" dirty="0"/>
              <a:t>EDA</a:t>
            </a:r>
          </a:p>
          <a:p>
            <a:pPr lvl="2"/>
            <a:r>
              <a:rPr lang="en-US" dirty="0"/>
              <a:t>Began Modeling</a:t>
            </a:r>
          </a:p>
          <a:p>
            <a:pPr lvl="3"/>
            <a:r>
              <a:rPr lang="en-US" dirty="0"/>
              <a:t>Feature selection and Random Forest</a:t>
            </a:r>
          </a:p>
          <a:p>
            <a:pPr lvl="1"/>
            <a:r>
              <a:rPr lang="en-US" dirty="0"/>
              <a:t>Survey</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What was done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60</a:t>
            </a:fld>
            <a:endParaRPr lang="en-US" dirty="0"/>
          </a:p>
        </p:txBody>
      </p:sp>
    </p:spTree>
    <p:extLst>
      <p:ext uri="{BB962C8B-B14F-4D97-AF65-F5344CB8AC3E}">
        <p14:creationId xmlns:p14="http://schemas.microsoft.com/office/powerpoint/2010/main" val="7397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61</a:t>
            </a:fld>
            <a:endParaRPr lang="en-US" dirty="0"/>
          </a:p>
        </p:txBody>
      </p:sp>
      <p:pic>
        <p:nvPicPr>
          <p:cNvPr id="7" name="Picture 6">
            <a:extLst>
              <a:ext uri="{FF2B5EF4-FFF2-40B4-BE49-F238E27FC236}">
                <a16:creationId xmlns:a16="http://schemas.microsoft.com/office/drawing/2014/main" id="{938C1CD0-F413-31A7-81A3-37AB435EB162}"/>
              </a:ext>
            </a:extLst>
          </p:cNvPr>
          <p:cNvPicPr>
            <a:picLocks noChangeAspect="1"/>
          </p:cNvPicPr>
          <p:nvPr/>
        </p:nvPicPr>
        <p:blipFill rotWithShape="1">
          <a:blip r:embed="rId3">
            <a:extLst>
              <a:ext uri="{28A0092B-C50C-407E-A947-70E740481C1C}">
                <a14:useLocalDpi xmlns:a14="http://schemas.microsoft.com/office/drawing/2010/main" val="0"/>
              </a:ext>
            </a:extLst>
          </a:blip>
          <a:srcRect l="2164" t="4138" r="1961" b="15918"/>
          <a:stretch/>
        </p:blipFill>
        <p:spPr>
          <a:xfrm>
            <a:off x="485184" y="1463493"/>
            <a:ext cx="11221631" cy="4305054"/>
          </a:xfrm>
          <a:prstGeom prst="rect">
            <a:avLst/>
          </a:prstGeom>
        </p:spPr>
      </p:pic>
      <p:sp>
        <p:nvSpPr>
          <p:cNvPr id="2" name="Date Placeholder 1">
            <a:extLst>
              <a:ext uri="{FF2B5EF4-FFF2-40B4-BE49-F238E27FC236}">
                <a16:creationId xmlns:a16="http://schemas.microsoft.com/office/drawing/2014/main" id="{088E95C3-6A98-4001-B845-54617C0C7202}"/>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795703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62</a:t>
            </a:fld>
            <a:endParaRPr lang="en-US" dirty="0"/>
          </a:p>
        </p:txBody>
      </p:sp>
      <p:pic>
        <p:nvPicPr>
          <p:cNvPr id="7" name="Picture 6">
            <a:extLst>
              <a:ext uri="{FF2B5EF4-FFF2-40B4-BE49-F238E27FC236}">
                <a16:creationId xmlns:a16="http://schemas.microsoft.com/office/drawing/2014/main" id="{BC9C566E-69E9-81A6-9125-F9E5D0A057EA}"/>
              </a:ext>
            </a:extLst>
          </p:cNvPr>
          <p:cNvPicPr>
            <a:picLocks noChangeAspect="1"/>
          </p:cNvPicPr>
          <p:nvPr/>
        </p:nvPicPr>
        <p:blipFill rotWithShape="1">
          <a:blip r:embed="rId2">
            <a:extLst>
              <a:ext uri="{28A0092B-C50C-407E-A947-70E740481C1C}">
                <a14:useLocalDpi xmlns:a14="http://schemas.microsoft.com/office/drawing/2010/main" val="0"/>
              </a:ext>
            </a:extLst>
          </a:blip>
          <a:srcRect l="1758" t="4115" r="1690" b="17177"/>
          <a:stretch/>
        </p:blipFill>
        <p:spPr>
          <a:xfrm>
            <a:off x="188244" y="2002682"/>
            <a:ext cx="11815511" cy="3226675"/>
          </a:xfrm>
          <a:prstGeom prst="rect">
            <a:avLst/>
          </a:prstGeom>
        </p:spPr>
      </p:pic>
      <p:sp>
        <p:nvSpPr>
          <p:cNvPr id="2" name="Date Placeholder 1">
            <a:extLst>
              <a:ext uri="{FF2B5EF4-FFF2-40B4-BE49-F238E27FC236}">
                <a16:creationId xmlns:a16="http://schemas.microsoft.com/office/drawing/2014/main" id="{22E688CA-C439-9AF9-C212-EA8573E4F35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821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Assumption Confirmed: </a:t>
            </a:r>
          </a:p>
          <a:p>
            <a:pPr lvl="1">
              <a:spcBef>
                <a:spcPts val="0"/>
              </a:spcBef>
              <a:spcAft>
                <a:spcPts val="600"/>
              </a:spcAft>
            </a:pPr>
            <a:r>
              <a:rPr lang="en-US" sz="1600" dirty="0"/>
              <a:t>Every Boolean column with what seem to be null values are “No”.</a:t>
            </a:r>
          </a:p>
          <a:p>
            <a:pPr lvl="1">
              <a:spcBef>
                <a:spcPts val="0"/>
              </a:spcBef>
              <a:spcAft>
                <a:spcPts val="600"/>
              </a:spcAft>
            </a:pPr>
            <a:r>
              <a:rPr lang="en-US" sz="1600" dirty="0"/>
              <a:t>If there are missing values in any other columns, they are the “true” null data.</a:t>
            </a:r>
          </a:p>
          <a:p>
            <a:pPr>
              <a:spcBef>
                <a:spcPts val="0"/>
              </a:spcBef>
              <a:spcAft>
                <a:spcPts val="600"/>
              </a:spcAft>
            </a:pPr>
            <a:r>
              <a:rPr lang="en-US" sz="2000" dirty="0"/>
              <a:t>Boolean columns with ”False” null data converted to “No”.</a:t>
            </a:r>
          </a:p>
          <a:p>
            <a:pPr lvl="1">
              <a:spcBef>
                <a:spcPts val="0"/>
              </a:spcBef>
              <a:spcAft>
                <a:spcPts val="600"/>
              </a:spcAft>
            </a:pPr>
            <a:r>
              <a:rPr lang="en-US" sz="1600" dirty="0"/>
              <a:t>“” </a:t>
            </a:r>
            <a:r>
              <a:rPr lang="en-US" sz="1600" dirty="0">
                <a:sym typeface="Wingdings" pitchFamily="2" charset="2"/>
              </a:rPr>
              <a:t> “No”</a:t>
            </a:r>
          </a:p>
          <a:p>
            <a:pPr lvl="1">
              <a:spcBef>
                <a:spcPts val="0"/>
              </a:spcBef>
              <a:spcAft>
                <a:spcPts val="600"/>
              </a:spcAft>
            </a:pPr>
            <a:r>
              <a:rPr lang="en-US" sz="1600" dirty="0">
                <a:sym typeface="Wingdings" pitchFamily="2" charset="2"/>
              </a:rPr>
              <a:t>These will later be turned into TRUE or FALSE</a:t>
            </a:r>
            <a:endParaRPr lang="en-US" sz="1600" dirty="0"/>
          </a:p>
          <a:p>
            <a:pPr>
              <a:spcBef>
                <a:spcPts val="0"/>
              </a:spcBef>
              <a:spcAft>
                <a:spcPts val="600"/>
              </a:spcAft>
            </a:pPr>
            <a:r>
              <a:rPr lang="en-US" sz="2000" dirty="0"/>
              <a:t>Rows with “True” Null Data were dropped to ensure data integrity using Pandas</a:t>
            </a:r>
          </a:p>
          <a:p>
            <a:pPr lvl="1">
              <a:spcBef>
                <a:spcPts val="0"/>
              </a:spcBef>
              <a:spcAft>
                <a:spcPts val="600"/>
              </a:spcAft>
            </a:pPr>
            <a:r>
              <a:rPr lang="en-US" sz="1600" dirty="0"/>
              <a:t>Columns affected:</a:t>
            </a:r>
          </a:p>
          <a:p>
            <a:pPr lvl="2">
              <a:spcBef>
                <a:spcPts val="0"/>
              </a:spcBef>
              <a:spcAft>
                <a:spcPts val="600"/>
              </a:spcAft>
            </a:pPr>
            <a:r>
              <a:rPr lang="en-US" sz="1400" dirty="0"/>
              <a:t>Breach Type Description</a:t>
            </a:r>
          </a:p>
          <a:p>
            <a:pPr lvl="2">
              <a:spcBef>
                <a:spcPts val="0"/>
              </a:spcBef>
              <a:spcAft>
                <a:spcPts val="600"/>
              </a:spcAft>
            </a:pPr>
            <a:r>
              <a:rPr lang="en-US" sz="1400" dirty="0"/>
              <a:t>MA Residents Affected</a:t>
            </a:r>
          </a:p>
          <a:p>
            <a:pPr>
              <a:spcBef>
                <a:spcPts val="0"/>
              </a:spcBef>
              <a:spcAft>
                <a:spcPts val="600"/>
              </a:spcAft>
            </a:pPr>
            <a:r>
              <a:rPr lang="en-US" sz="2000" dirty="0"/>
              <a:t>Column with Date (Date Reported To OCA) converted to date-time using Pandas</a:t>
            </a:r>
          </a:p>
          <a:p>
            <a:pPr lvl="1">
              <a:spcBef>
                <a:spcPts val="0"/>
              </a:spcBef>
              <a:spcAft>
                <a:spcPts val="600"/>
              </a:spcAft>
            </a:pPr>
            <a:r>
              <a:rPr lang="en-US" sz="1600" dirty="0"/>
              <a:t>8/9/2007 </a:t>
            </a:r>
            <a:r>
              <a:rPr lang="en-US" sz="1600" dirty="0">
                <a:sym typeface="Wingdings" pitchFamily="2" charset="2"/>
              </a:rPr>
              <a:t> 2007-08-09</a:t>
            </a:r>
          </a:p>
          <a:p>
            <a:pPr marL="0" indent="0">
              <a:spcBef>
                <a:spcPts val="0"/>
              </a:spcBef>
              <a:spcAft>
                <a:spcPts val="600"/>
              </a:spcAft>
              <a:buNone/>
            </a:pPr>
            <a:endParaRPr lang="en-US" sz="2200" dirty="0"/>
          </a:p>
          <a:p>
            <a:pPr lvl="2">
              <a:spcBef>
                <a:spcPts val="0"/>
              </a:spcBef>
              <a:spcAft>
                <a:spcPts val="600"/>
              </a:spcAft>
            </a:pPr>
            <a:endParaRPr lang="en-US" sz="1600" dirty="0"/>
          </a:p>
          <a:p>
            <a:pPr>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63</a:t>
            </a:fld>
            <a:endParaRPr lang="en-US" dirty="0"/>
          </a:p>
        </p:txBody>
      </p:sp>
    </p:spTree>
    <p:extLst>
      <p:ext uri="{BB962C8B-B14F-4D97-AF65-F5344CB8AC3E}">
        <p14:creationId xmlns:p14="http://schemas.microsoft.com/office/powerpoint/2010/main" val="35190523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(Importing Libraries and Data)</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64</a:t>
            </a:fld>
            <a:endParaRPr lang="en-US" dirty="0"/>
          </a:p>
        </p:txBody>
      </p:sp>
      <p:pic>
        <p:nvPicPr>
          <p:cNvPr id="8" name="Picture 7" descr="A screenshot of a computer&#10;&#10;Description automatically generated">
            <a:extLst>
              <a:ext uri="{FF2B5EF4-FFF2-40B4-BE49-F238E27FC236}">
                <a16:creationId xmlns:a16="http://schemas.microsoft.com/office/drawing/2014/main" id="{C3C11C1F-0BB5-183D-429E-3BCD2378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36243"/>
            <a:ext cx="10515600" cy="4744606"/>
          </a:xfrm>
          <a:prstGeom prst="rect">
            <a:avLst/>
          </a:prstGeom>
        </p:spPr>
      </p:pic>
    </p:spTree>
    <p:extLst>
      <p:ext uri="{BB962C8B-B14F-4D97-AF65-F5344CB8AC3E}">
        <p14:creationId xmlns:p14="http://schemas.microsoft.com/office/powerpoint/2010/main" val="208000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(Statistics Before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65</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29EF269-755C-2E5E-BB5A-C2B8A5C7145D}"/>
              </a:ext>
            </a:extLst>
          </p:cNvPr>
          <p:cNvPicPr>
            <a:picLocks noChangeAspect="1"/>
          </p:cNvPicPr>
          <p:nvPr/>
        </p:nvPicPr>
        <p:blipFill rotWithShape="1">
          <a:blip r:embed="rId2">
            <a:extLst>
              <a:ext uri="{28A0092B-C50C-407E-A947-70E740481C1C}">
                <a14:useLocalDpi xmlns:a14="http://schemas.microsoft.com/office/drawing/2010/main" val="0"/>
              </a:ext>
            </a:extLst>
          </a:blip>
          <a:srcRect t="2349"/>
          <a:stretch/>
        </p:blipFill>
        <p:spPr>
          <a:xfrm>
            <a:off x="1041602" y="1122069"/>
            <a:ext cx="10108796" cy="5054894"/>
          </a:xfrm>
          <a:prstGeom prst="rect">
            <a:avLst/>
          </a:prstGeom>
        </p:spPr>
      </p:pic>
    </p:spTree>
    <p:extLst>
      <p:ext uri="{BB962C8B-B14F-4D97-AF65-F5344CB8AC3E}">
        <p14:creationId xmlns:p14="http://schemas.microsoft.com/office/powerpoint/2010/main" val="2276341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(Plot of Numerical Column)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66</a:t>
            </a:fld>
            <a:endParaRPr lang="en-US" dirty="0"/>
          </a:p>
        </p:txBody>
      </p:sp>
      <p:sp>
        <p:nvSpPr>
          <p:cNvPr id="11" name="Date Placeholder 1">
            <a:extLst>
              <a:ext uri="{FF2B5EF4-FFF2-40B4-BE49-F238E27FC236}">
                <a16:creationId xmlns:a16="http://schemas.microsoft.com/office/drawing/2014/main" id="{3E76FACA-0A87-197C-E44F-3EFE1477FDA5}"/>
              </a:ext>
            </a:extLst>
          </p:cNvPr>
          <p:cNvSpPr>
            <a:spLocks noGrp="1"/>
          </p:cNvSpPr>
          <p:nvPr>
            <p:ph type="dt" sz="half" idx="10"/>
          </p:nvPr>
        </p:nvSpPr>
        <p:spPr>
          <a:xfrm>
            <a:off x="838200" y="6356350"/>
            <a:ext cx="2743200" cy="365125"/>
          </a:xfrm>
        </p:spPr>
        <p:txBody>
          <a:bodyPr/>
          <a:lstStyle/>
          <a:p>
            <a:r>
              <a:rPr lang="en-US" dirty="0"/>
              <a:t>10/3/23</a:t>
            </a:r>
          </a:p>
        </p:txBody>
      </p:sp>
      <p:pic>
        <p:nvPicPr>
          <p:cNvPr id="9" name="Picture 8" descr="A graph with text and numbers&#10;&#10;Description automatically generated">
            <a:extLst>
              <a:ext uri="{FF2B5EF4-FFF2-40B4-BE49-F238E27FC236}">
                <a16:creationId xmlns:a16="http://schemas.microsoft.com/office/drawing/2014/main" id="{8D5EC423-F695-7F44-CB3D-3B4F0440C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454" y="1047573"/>
            <a:ext cx="7681091" cy="5308777"/>
          </a:xfrm>
          <a:prstGeom prst="rect">
            <a:avLst/>
          </a:prstGeom>
        </p:spPr>
      </p:pic>
    </p:spTree>
    <p:extLst>
      <p:ext uri="{BB962C8B-B14F-4D97-AF65-F5344CB8AC3E}">
        <p14:creationId xmlns:p14="http://schemas.microsoft.com/office/powerpoint/2010/main" val="110408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67</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A8101705-12AC-5D81-E03C-EA4FA6B32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9"/>
            <a:ext cx="9553839" cy="4695801"/>
          </a:xfrm>
          <a:prstGeom prst="rect">
            <a:avLst/>
          </a:prstGeom>
        </p:spPr>
      </p:pic>
      <p:sp>
        <p:nvSpPr>
          <p:cNvPr id="9" name="Date Placeholder 1">
            <a:extLst>
              <a:ext uri="{FF2B5EF4-FFF2-40B4-BE49-F238E27FC236}">
                <a16:creationId xmlns:a16="http://schemas.microsoft.com/office/drawing/2014/main" id="{55AFA54A-7ABC-7834-C3A9-D7CC94A9E05C}"/>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673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Cleaning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68</a:t>
            </a:fld>
            <a:endParaRPr lang="en-US" dirty="0"/>
          </a:p>
        </p:txBody>
      </p:sp>
      <p:pic>
        <p:nvPicPr>
          <p:cNvPr id="8" name="Picture 7" descr="A table with numbers and text&#10;&#10;Description automatically generated">
            <a:extLst>
              <a:ext uri="{FF2B5EF4-FFF2-40B4-BE49-F238E27FC236}">
                <a16:creationId xmlns:a16="http://schemas.microsoft.com/office/drawing/2014/main" id="{239EF3E8-BAB6-F653-C215-445CD962B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873" y="1120489"/>
            <a:ext cx="8768255" cy="5153922"/>
          </a:xfrm>
          <a:prstGeom prst="rect">
            <a:avLst/>
          </a:prstGeom>
        </p:spPr>
      </p:pic>
      <p:sp>
        <p:nvSpPr>
          <p:cNvPr id="9" name="Date Placeholder 1">
            <a:extLst>
              <a:ext uri="{FF2B5EF4-FFF2-40B4-BE49-F238E27FC236}">
                <a16:creationId xmlns:a16="http://schemas.microsoft.com/office/drawing/2014/main" id="{8CE62BB9-EB71-F672-61E2-8E2FC8DEC89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98503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Detection and Handling)</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69</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3F4BE274-2638-736B-FEEF-87F96FB5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558" y="1041044"/>
            <a:ext cx="9101256" cy="2622250"/>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1E9567C4-A61B-D244-2692-1679E47D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68" y="3663294"/>
            <a:ext cx="9061045" cy="2660512"/>
          </a:xfrm>
          <a:prstGeom prst="rect">
            <a:avLst/>
          </a:prstGeom>
        </p:spPr>
      </p:pic>
      <p:sp>
        <p:nvSpPr>
          <p:cNvPr id="13" name="Date Placeholder 1">
            <a:extLst>
              <a:ext uri="{FF2B5EF4-FFF2-40B4-BE49-F238E27FC236}">
                <a16:creationId xmlns:a16="http://schemas.microsoft.com/office/drawing/2014/main" id="{3432EAFF-313C-5C6E-3BF6-8C6F3A6E0130}"/>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411799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802"/>
            <a:ext cx="10515600" cy="5121161"/>
          </a:xfrm>
        </p:spPr>
        <p:txBody>
          <a:bodyPr>
            <a:normAutofit/>
          </a:bodyPr>
          <a:lstStyle/>
          <a:p>
            <a:r>
              <a:rPr lang="en-US" dirty="0"/>
              <a:t>Paper title</a:t>
            </a:r>
          </a:p>
          <a:p>
            <a:pPr lvl="1"/>
            <a:r>
              <a:rPr lang="en-US" b="1" dirty="0"/>
              <a:t>Examining the correlates and spatial distribution of organizational data breaches in the United States</a:t>
            </a:r>
          </a:p>
          <a:p>
            <a:r>
              <a:rPr lang="en-US" dirty="0"/>
              <a:t>Paper citation </a:t>
            </a:r>
          </a:p>
          <a:p>
            <a:pPr lvl="1"/>
            <a:r>
              <a:rPr lang="en-US" dirty="0" err="1"/>
              <a:t>Khey</a:t>
            </a:r>
            <a:r>
              <a:rPr lang="en-US" dirty="0"/>
              <a:t>, D. N., &amp; </a:t>
            </a:r>
            <a:r>
              <a:rPr lang="en-US" dirty="0" err="1"/>
              <a:t>Sainato</a:t>
            </a:r>
            <a:r>
              <a:rPr lang="en-US" dirty="0"/>
              <a:t>, V. A. (2013). Examining the correlates and spatial distribution of organizational data breaches in the United States. Security Journal, 26(4), 367–382. https://</a:t>
            </a:r>
            <a:r>
              <a:rPr lang="en-US" dirty="0" err="1"/>
              <a:t>doi.org</a:t>
            </a:r>
            <a:r>
              <a:rPr lang="en-US" dirty="0"/>
              <a:t>/10.1057/sj.2013.24 </a:t>
            </a:r>
          </a:p>
          <a:p>
            <a:r>
              <a:rPr lang="en-US" dirty="0"/>
              <a:t>Summary of what was investigated </a:t>
            </a:r>
          </a:p>
          <a:p>
            <a:pPr lvl="1"/>
            <a:r>
              <a:rPr lang="en-US" dirty="0"/>
              <a:t>The article investigates organizational data breaches in the United States, focusing on their geospatial patterns and situational prevention strategies. It explores the geographical distribution of data breaches across US counties and notes their clustering. The study used Routine Activity Theory and Situational Crime Prevention (SCP) to analyze these breaches. It discusses four dimensions of incident clusters: behaviors, place and space, persons, and time. The application of SCP techniques, like target hardening, access control, and self-policing, reduces the risk of data breaches and highlights the need for further research to better understand and mitigate this cybercrime issue.</a:t>
            </a:r>
          </a:p>
        </p:txBody>
      </p:sp>
      <p:sp>
        <p:nvSpPr>
          <p:cNvPr id="5" name="Title 4">
            <a:extLst>
              <a:ext uri="{FF2B5EF4-FFF2-40B4-BE49-F238E27FC236}">
                <a16:creationId xmlns:a16="http://schemas.microsoft.com/office/drawing/2014/main" id="{91A8344A-0815-E5D2-79A2-8606E6942F59}"/>
              </a:ext>
            </a:extLst>
          </p:cNvPr>
          <p:cNvSpPr>
            <a:spLocks noGrp="1"/>
          </p:cNvSpPr>
          <p:nvPr>
            <p:ph type="title"/>
          </p:nvPr>
        </p:nvSpPr>
        <p:spPr/>
        <p:txBody>
          <a:bodyPr/>
          <a:lstStyle/>
          <a:p>
            <a:r>
              <a:rPr lang="en-US" b="1" dirty="0"/>
              <a:t>WK01 – Literature Review | Paper 1</a:t>
            </a:r>
            <a:endParaRPr lang="en-US" dirty="0"/>
          </a:p>
        </p:txBody>
      </p:sp>
      <p:sp>
        <p:nvSpPr>
          <p:cNvPr id="6" name="Date Placeholder 5">
            <a:extLst>
              <a:ext uri="{FF2B5EF4-FFF2-40B4-BE49-F238E27FC236}">
                <a16:creationId xmlns:a16="http://schemas.microsoft.com/office/drawing/2014/main" id="{7146E1A0-3894-C715-BEA5-68F9355BFB2B}"/>
              </a:ext>
            </a:extLst>
          </p:cNvPr>
          <p:cNvSpPr>
            <a:spLocks noGrp="1"/>
          </p:cNvSpPr>
          <p:nvPr>
            <p:ph type="dt" sz="half" idx="10"/>
          </p:nvPr>
        </p:nvSpPr>
        <p:spPr/>
        <p:txBody>
          <a:bodyPr/>
          <a:lstStyle/>
          <a:p>
            <a:fld id="{76C08BEB-ED72-4EDE-8DB8-4BA18B8E92FA}" type="datetime1">
              <a:rPr lang="en-US" smtClean="0"/>
              <a:t>11/8/23</a:t>
            </a:fld>
            <a:endParaRPr lang="en-US" dirty="0"/>
          </a:p>
        </p:txBody>
      </p:sp>
      <p:sp>
        <p:nvSpPr>
          <p:cNvPr id="7" name="Slide Number Placeholder 6">
            <a:extLst>
              <a:ext uri="{FF2B5EF4-FFF2-40B4-BE49-F238E27FC236}">
                <a16:creationId xmlns:a16="http://schemas.microsoft.com/office/drawing/2014/main" id="{29D12181-A354-D98F-958D-16592FD4E31C}"/>
              </a:ext>
            </a:extLst>
          </p:cNvPr>
          <p:cNvSpPr>
            <a:spLocks noGrp="1"/>
          </p:cNvSpPr>
          <p:nvPr>
            <p:ph type="sldNum" sz="quarter" idx="12"/>
          </p:nvPr>
        </p:nvSpPr>
        <p:spPr/>
        <p:txBody>
          <a:bodyPr/>
          <a:lstStyle/>
          <a:p>
            <a:fld id="{084F86B3-D3F4-4BE8-8D92-1FAB04CE9786}" type="slidenum">
              <a:rPr lang="en-US" smtClean="0"/>
              <a:t>7</a:t>
            </a:fld>
            <a:endParaRPr lang="en-US" dirty="0"/>
          </a:p>
        </p:txBody>
      </p:sp>
    </p:spTree>
    <p:extLst>
      <p:ext uri="{BB962C8B-B14F-4D97-AF65-F5344CB8AC3E}">
        <p14:creationId xmlns:p14="http://schemas.microsoft.com/office/powerpoint/2010/main" val="272368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(Outlier Handling Result)</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70</a:t>
            </a:fld>
            <a:endParaRPr lang="en-US" dirty="0"/>
          </a:p>
        </p:txBody>
      </p:sp>
      <p:pic>
        <p:nvPicPr>
          <p:cNvPr id="8" name="Picture 7" descr="A table with text on it&#10;&#10;Description automatically generated">
            <a:extLst>
              <a:ext uri="{FF2B5EF4-FFF2-40B4-BE49-F238E27FC236}">
                <a16:creationId xmlns:a16="http://schemas.microsoft.com/office/drawing/2014/main" id="{9F672035-5E69-ED2C-C51D-ECB6A3E70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927" y="1204008"/>
            <a:ext cx="9546145" cy="5054894"/>
          </a:xfrm>
          <a:prstGeom prst="rect">
            <a:avLst/>
          </a:prstGeom>
        </p:spPr>
      </p:pic>
      <p:sp>
        <p:nvSpPr>
          <p:cNvPr id="9" name="Date Placeholder 1">
            <a:extLst>
              <a:ext uri="{FF2B5EF4-FFF2-40B4-BE49-F238E27FC236}">
                <a16:creationId xmlns:a16="http://schemas.microsoft.com/office/drawing/2014/main" id="{190FB2D7-21B1-DD6B-7CA8-536CF4423E15}"/>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964326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Statistics Table )</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71</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57FD5D69-E45B-AE34-77C0-4C3E4FE07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051301"/>
            <a:ext cx="10515599" cy="5223110"/>
          </a:xfrm>
          <a:prstGeom prst="rect">
            <a:avLst/>
          </a:prstGeom>
        </p:spPr>
      </p:pic>
    </p:spTree>
    <p:extLst>
      <p:ext uri="{BB962C8B-B14F-4D97-AF65-F5344CB8AC3E}">
        <p14:creationId xmlns:p14="http://schemas.microsoft.com/office/powerpoint/2010/main" val="14471404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(New Plot of Numerical Column)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72</a:t>
            </a:fld>
            <a:endParaRPr lang="en-US" dirty="0"/>
          </a:p>
        </p:txBody>
      </p:sp>
      <p:pic>
        <p:nvPicPr>
          <p:cNvPr id="7" name="Picture 6" descr="A graph with numbers and text&#10;&#10;Description automatically generated">
            <a:extLst>
              <a:ext uri="{FF2B5EF4-FFF2-40B4-BE49-F238E27FC236}">
                <a16:creationId xmlns:a16="http://schemas.microsoft.com/office/drawing/2014/main" id="{76511131-E79D-3FFA-1C7B-17D5BEBDC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36" y="1089307"/>
            <a:ext cx="8119396" cy="5267043"/>
          </a:xfrm>
          <a:prstGeom prst="rect">
            <a:avLst/>
          </a:prstGeom>
        </p:spPr>
      </p:pic>
    </p:spTree>
    <p:extLst>
      <p:ext uri="{BB962C8B-B14F-4D97-AF65-F5344CB8AC3E}">
        <p14:creationId xmlns:p14="http://schemas.microsoft.com/office/powerpoint/2010/main" val="1735441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73</a:t>
            </a:fld>
            <a:endParaRPr lang="en-US" dirty="0"/>
          </a:p>
        </p:txBody>
      </p:sp>
      <p:pic>
        <p:nvPicPr>
          <p:cNvPr id="6" name="Picture 5" descr="A screenshot of a computer code&#10;&#10;Description automatically generated">
            <a:extLst>
              <a:ext uri="{FF2B5EF4-FFF2-40B4-BE49-F238E27FC236}">
                <a16:creationId xmlns:a16="http://schemas.microsoft.com/office/drawing/2014/main" id="{706A1D7D-BA75-10C0-407D-FE14C9CCE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8" y="1688221"/>
            <a:ext cx="10736484" cy="3481558"/>
          </a:xfrm>
          <a:prstGeom prst="rect">
            <a:avLst/>
          </a:prstGeom>
        </p:spPr>
      </p:pic>
      <p:sp>
        <p:nvSpPr>
          <p:cNvPr id="8" name="Date Placeholder 1">
            <a:extLst>
              <a:ext uri="{FF2B5EF4-FFF2-40B4-BE49-F238E27FC236}">
                <a16:creationId xmlns:a16="http://schemas.microsoft.com/office/drawing/2014/main" id="{25653171-D28D-8452-5441-D2BCB196E5E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6368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74</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BB270F6D-F903-3531-D02D-FD0DC0112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1269073"/>
            <a:ext cx="7772400" cy="5005338"/>
          </a:xfrm>
          <a:prstGeom prst="rect">
            <a:avLst/>
          </a:prstGeom>
        </p:spPr>
      </p:pic>
      <p:pic>
        <p:nvPicPr>
          <p:cNvPr id="10" name="Picture 9" descr="A white square with black text&#10;&#10;Description automatically generated">
            <a:extLst>
              <a:ext uri="{FF2B5EF4-FFF2-40B4-BE49-F238E27FC236}">
                <a16:creationId xmlns:a16="http://schemas.microsoft.com/office/drawing/2014/main" id="{DA47B4B1-F86A-CF63-A40A-C70E970B4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7072" y="1136930"/>
            <a:ext cx="844547" cy="5269623"/>
          </a:xfrm>
          <a:prstGeom prst="rect">
            <a:avLst/>
          </a:prstGeom>
        </p:spPr>
      </p:pic>
      <p:sp>
        <p:nvSpPr>
          <p:cNvPr id="9" name="Right Arrow 8">
            <a:extLst>
              <a:ext uri="{FF2B5EF4-FFF2-40B4-BE49-F238E27FC236}">
                <a16:creationId xmlns:a16="http://schemas.microsoft.com/office/drawing/2014/main" id="{6DD5AFF2-7CB0-1E4B-9F67-5A2FC8401A4F}"/>
              </a:ext>
            </a:extLst>
          </p:cNvPr>
          <p:cNvSpPr/>
          <p:nvPr/>
        </p:nvSpPr>
        <p:spPr>
          <a:xfrm>
            <a:off x="8905957" y="2850404"/>
            <a:ext cx="1169043" cy="151628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600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75</a:t>
            </a:fld>
            <a:endParaRPr lang="en-US" dirty="0"/>
          </a:p>
        </p:txBody>
      </p:sp>
      <p:pic>
        <p:nvPicPr>
          <p:cNvPr id="7" name="Picture 6" descr="A screenshot of a computer code&#10;&#10;Description automatically generated">
            <a:extLst>
              <a:ext uri="{FF2B5EF4-FFF2-40B4-BE49-F238E27FC236}">
                <a16:creationId xmlns:a16="http://schemas.microsoft.com/office/drawing/2014/main" id="{47D261D5-A66E-0EBF-A362-92B02767CD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1256"/>
            <a:ext cx="10630118" cy="1990658"/>
          </a:xfrm>
          <a:prstGeom prst="rect">
            <a:avLst/>
          </a:prstGeom>
        </p:spPr>
      </p:pic>
    </p:spTree>
    <p:extLst>
      <p:ext uri="{BB962C8B-B14F-4D97-AF65-F5344CB8AC3E}">
        <p14:creationId xmlns:p14="http://schemas.microsoft.com/office/powerpoint/2010/main" val="5125803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(Data Transformation)</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76</a:t>
            </a:fld>
            <a:endParaRPr lang="en-US" dirty="0"/>
          </a:p>
        </p:txBody>
      </p:sp>
      <p:pic>
        <p:nvPicPr>
          <p:cNvPr id="10" name="Picture 9" descr="A white table with black text&#10;&#10;Description automatically generated">
            <a:extLst>
              <a:ext uri="{FF2B5EF4-FFF2-40B4-BE49-F238E27FC236}">
                <a16:creationId xmlns:a16="http://schemas.microsoft.com/office/drawing/2014/main" id="{2E95890D-D539-0CA9-6B7B-648FE86F2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943" y="1233181"/>
            <a:ext cx="9514114" cy="4943782"/>
          </a:xfrm>
          <a:prstGeom prst="rect">
            <a:avLst/>
          </a:prstGeom>
        </p:spPr>
      </p:pic>
    </p:spTree>
    <p:extLst>
      <p:ext uri="{BB962C8B-B14F-4D97-AF65-F5344CB8AC3E}">
        <p14:creationId xmlns:p14="http://schemas.microsoft.com/office/powerpoint/2010/main" val="15389652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77</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21BC0C59-2F42-07A6-76DD-42373DC29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40" y="1040130"/>
            <a:ext cx="8068519" cy="5379013"/>
          </a:xfrm>
          <a:prstGeom prst="rect">
            <a:avLst/>
          </a:prstGeom>
        </p:spPr>
      </p:pic>
      <p:sp>
        <p:nvSpPr>
          <p:cNvPr id="8" name="Date Placeholder 1">
            <a:extLst>
              <a:ext uri="{FF2B5EF4-FFF2-40B4-BE49-F238E27FC236}">
                <a16:creationId xmlns:a16="http://schemas.microsoft.com/office/drawing/2014/main" id="{370A1F91-BC26-ABEE-8DDC-4753E8BD043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23304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1)</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78</a:t>
            </a:fld>
            <a:endParaRPr lang="en-US" dirty="0"/>
          </a:p>
        </p:txBody>
      </p:sp>
      <p:pic>
        <p:nvPicPr>
          <p:cNvPr id="6" name="Picture 5">
            <a:extLst>
              <a:ext uri="{FF2B5EF4-FFF2-40B4-BE49-F238E27FC236}">
                <a16:creationId xmlns:a16="http://schemas.microsoft.com/office/drawing/2014/main" id="{AFB03F6A-A12B-8F35-15CD-B946367B4D7B}"/>
              </a:ext>
            </a:extLst>
          </p:cNvPr>
          <p:cNvPicPr>
            <a:picLocks noChangeAspect="1"/>
          </p:cNvPicPr>
          <p:nvPr/>
        </p:nvPicPr>
        <p:blipFill>
          <a:blip r:embed="rId2"/>
          <a:stretch>
            <a:fillRect/>
          </a:stretch>
        </p:blipFill>
        <p:spPr>
          <a:xfrm>
            <a:off x="335558" y="2212372"/>
            <a:ext cx="11520883" cy="2799466"/>
          </a:xfrm>
          <a:prstGeom prst="rect">
            <a:avLst/>
          </a:prstGeom>
        </p:spPr>
      </p:pic>
      <p:sp>
        <p:nvSpPr>
          <p:cNvPr id="8" name="Date Placeholder 1">
            <a:extLst>
              <a:ext uri="{FF2B5EF4-FFF2-40B4-BE49-F238E27FC236}">
                <a16:creationId xmlns:a16="http://schemas.microsoft.com/office/drawing/2014/main" id="{D0F618EF-228F-4E6C-B9E2-C47517D228F6}"/>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1433060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2)</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79</a:t>
            </a:fld>
            <a:endParaRPr lang="en-US" dirty="0"/>
          </a:p>
        </p:txBody>
      </p:sp>
      <p:pic>
        <p:nvPicPr>
          <p:cNvPr id="8" name="Picture 7" descr="A graph of a bar graph&#10;&#10;Description automatically generated with medium confidence">
            <a:extLst>
              <a:ext uri="{FF2B5EF4-FFF2-40B4-BE49-F238E27FC236}">
                <a16:creationId xmlns:a16="http://schemas.microsoft.com/office/drawing/2014/main" id="{11F8128A-A92F-E8F1-E416-1255B9685A3E}"/>
              </a:ext>
            </a:extLst>
          </p:cNvPr>
          <p:cNvPicPr>
            <a:picLocks noChangeAspect="1"/>
          </p:cNvPicPr>
          <p:nvPr/>
        </p:nvPicPr>
        <p:blipFill rotWithShape="1">
          <a:blip r:embed="rId2">
            <a:extLst>
              <a:ext uri="{28A0092B-C50C-407E-A947-70E740481C1C}">
                <a14:useLocalDpi xmlns:a14="http://schemas.microsoft.com/office/drawing/2010/main" val="0"/>
              </a:ext>
            </a:extLst>
          </a:blip>
          <a:srcRect t="1824"/>
          <a:stretch/>
        </p:blipFill>
        <p:spPr>
          <a:xfrm>
            <a:off x="2051515" y="1040130"/>
            <a:ext cx="8088970" cy="5439404"/>
          </a:xfrm>
          <a:prstGeom prst="rect">
            <a:avLst/>
          </a:prstGeom>
        </p:spPr>
      </p:pic>
      <p:sp>
        <p:nvSpPr>
          <p:cNvPr id="9" name="Date Placeholder 1">
            <a:extLst>
              <a:ext uri="{FF2B5EF4-FFF2-40B4-BE49-F238E27FC236}">
                <a16:creationId xmlns:a16="http://schemas.microsoft.com/office/drawing/2014/main" id="{F3C04E94-37B3-584B-5573-24D8371771FF}"/>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2501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EC14-313C-6BE5-5E04-C222503658D7}"/>
              </a:ext>
            </a:extLst>
          </p:cNvPr>
          <p:cNvSpPr>
            <a:spLocks noGrp="1"/>
          </p:cNvSpPr>
          <p:nvPr>
            <p:ph type="title"/>
          </p:nvPr>
        </p:nvSpPr>
        <p:spPr/>
        <p:txBody>
          <a:bodyPr/>
          <a:lstStyle/>
          <a:p>
            <a:r>
              <a:rPr lang="en-US" b="1" dirty="0"/>
              <a:t>WK01 – Literature Review | Paper 1 (cont</a:t>
            </a:r>
            <a:r>
              <a:rPr lang="en-US" dirty="0"/>
              <a:t>.</a:t>
            </a:r>
            <a:r>
              <a:rPr lang="en-US" b="1" dirty="0"/>
              <a:t>)</a:t>
            </a:r>
            <a:endParaRPr lang="en-US" dirty="0"/>
          </a:p>
        </p:txBody>
      </p:sp>
      <p:sp>
        <p:nvSpPr>
          <p:cNvPr id="3" name="Content Placeholder 2">
            <a:extLst>
              <a:ext uri="{FF2B5EF4-FFF2-40B4-BE49-F238E27FC236}">
                <a16:creationId xmlns:a16="http://schemas.microsoft.com/office/drawing/2014/main" id="{7FACABDF-058C-131B-6D58-D09E81B4E752}"/>
              </a:ext>
            </a:extLst>
          </p:cNvPr>
          <p:cNvSpPr>
            <a:spLocks noGrp="1"/>
          </p:cNvSpPr>
          <p:nvPr>
            <p:ph idx="1"/>
          </p:nvPr>
        </p:nvSpPr>
        <p:spPr/>
        <p:txBody>
          <a:bodyPr/>
          <a:lstStyle/>
          <a:p>
            <a:r>
              <a:rPr lang="en-US" dirty="0"/>
              <a:t>Processing algorithms</a:t>
            </a:r>
          </a:p>
          <a:p>
            <a:pPr lvl="1"/>
            <a:r>
              <a:rPr lang="en-US" dirty="0"/>
              <a:t>The article does not mention the specific processing algorithms used in each paper. It primarily discusses concepts, theories, and findings related to geospatial patterns of organizational data breaches and situational crime prevention strategies.</a:t>
            </a:r>
          </a:p>
          <a:p>
            <a:pPr marL="457200" lvl="1" indent="0">
              <a:buNone/>
            </a:pPr>
            <a:endParaRPr lang="en-US" dirty="0"/>
          </a:p>
          <a:p>
            <a:r>
              <a:rPr lang="en-US" dirty="0"/>
              <a:t>What I liked about the paper</a:t>
            </a:r>
          </a:p>
          <a:p>
            <a:pPr lvl="1"/>
            <a:r>
              <a:rPr lang="en-US" dirty="0"/>
              <a:t>I liked that this paper is a predecessor to what my research project will visually show and its integration of theories within its study.</a:t>
            </a:r>
          </a:p>
          <a:p>
            <a:pPr marL="457200" lvl="1" indent="0">
              <a:buNone/>
            </a:pPr>
            <a:endParaRPr lang="en-US" dirty="0"/>
          </a:p>
          <a:p>
            <a:r>
              <a:rPr lang="en-US" dirty="0"/>
              <a:t>What additions I can provide to the topic</a:t>
            </a:r>
          </a:p>
          <a:p>
            <a:pPr lvl="1"/>
            <a:r>
              <a:rPr lang="en-US" dirty="0"/>
              <a:t> This project will provide the research to further emphasize that data breaches are correlated by geospatial distribution, while visually depicting the detected anomalies in a region of a country in real-time.</a:t>
            </a:r>
          </a:p>
          <a:p>
            <a:endParaRPr lang="en-US" dirty="0"/>
          </a:p>
        </p:txBody>
      </p:sp>
      <p:sp>
        <p:nvSpPr>
          <p:cNvPr id="4" name="Date Placeholder 3">
            <a:extLst>
              <a:ext uri="{FF2B5EF4-FFF2-40B4-BE49-F238E27FC236}">
                <a16:creationId xmlns:a16="http://schemas.microsoft.com/office/drawing/2014/main" id="{8236C20A-6113-BEF1-CB3A-12642640B7E6}"/>
              </a:ext>
            </a:extLst>
          </p:cNvPr>
          <p:cNvSpPr>
            <a:spLocks noGrp="1"/>
          </p:cNvSpPr>
          <p:nvPr>
            <p:ph type="dt" sz="half" idx="10"/>
          </p:nvPr>
        </p:nvSpPr>
        <p:spPr/>
        <p:txBody>
          <a:bodyPr/>
          <a:lstStyle/>
          <a:p>
            <a:fld id="{4423F810-0947-4B99-95AB-50445555D6BA}" type="datetime1">
              <a:rPr lang="en-US" smtClean="0"/>
              <a:t>11/8/23</a:t>
            </a:fld>
            <a:endParaRPr lang="en-US" dirty="0"/>
          </a:p>
        </p:txBody>
      </p:sp>
      <p:sp>
        <p:nvSpPr>
          <p:cNvPr id="5" name="Slide Number Placeholder 4">
            <a:extLst>
              <a:ext uri="{FF2B5EF4-FFF2-40B4-BE49-F238E27FC236}">
                <a16:creationId xmlns:a16="http://schemas.microsoft.com/office/drawing/2014/main" id="{60D93055-9965-8E3F-B0C9-517C09AD0FE1}"/>
              </a:ext>
            </a:extLst>
          </p:cNvPr>
          <p:cNvSpPr>
            <a:spLocks noGrp="1"/>
          </p:cNvSpPr>
          <p:nvPr>
            <p:ph type="sldNum" sz="quarter" idx="12"/>
          </p:nvPr>
        </p:nvSpPr>
        <p:spPr/>
        <p:txBody>
          <a:bodyPr/>
          <a:lstStyle/>
          <a:p>
            <a:fld id="{084F86B3-D3F4-4BE8-8D92-1FAB04CE9786}" type="slidenum">
              <a:rPr lang="en-US" smtClean="0"/>
              <a:t>8</a:t>
            </a:fld>
            <a:endParaRPr lang="en-US" dirty="0"/>
          </a:p>
        </p:txBody>
      </p:sp>
    </p:spTree>
    <p:extLst>
      <p:ext uri="{BB962C8B-B14F-4D97-AF65-F5344CB8AC3E}">
        <p14:creationId xmlns:p14="http://schemas.microsoft.com/office/powerpoint/2010/main" val="52989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marL="457200" lvl="1"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80</a:t>
            </a:fld>
            <a:endParaRPr lang="en-US" dirty="0"/>
          </a:p>
        </p:txBody>
      </p:sp>
      <p:pic>
        <p:nvPicPr>
          <p:cNvPr id="8" name="Picture 7" descr="A screenshot of a computer code&#10;&#10;Description automatically generated">
            <a:extLst>
              <a:ext uri="{FF2B5EF4-FFF2-40B4-BE49-F238E27FC236}">
                <a16:creationId xmlns:a16="http://schemas.microsoft.com/office/drawing/2014/main" id="{1AE4AFF1-AA6F-78AB-EECC-4812C26E61C8}"/>
              </a:ext>
            </a:extLst>
          </p:cNvPr>
          <p:cNvPicPr>
            <a:picLocks noChangeAspect="1"/>
          </p:cNvPicPr>
          <p:nvPr/>
        </p:nvPicPr>
        <p:blipFill rotWithShape="1">
          <a:blip r:embed="rId2">
            <a:extLst>
              <a:ext uri="{28A0092B-C50C-407E-A947-70E740481C1C}">
                <a14:useLocalDpi xmlns:a14="http://schemas.microsoft.com/office/drawing/2010/main" val="0"/>
              </a:ext>
            </a:extLst>
          </a:blip>
          <a:srcRect t="4781"/>
          <a:stretch/>
        </p:blipFill>
        <p:spPr>
          <a:xfrm>
            <a:off x="1750412" y="1040130"/>
            <a:ext cx="8231788" cy="1494726"/>
          </a:xfrm>
          <a:prstGeom prst="rect">
            <a:avLst/>
          </a:prstGeom>
        </p:spPr>
      </p:pic>
      <p:pic>
        <p:nvPicPr>
          <p:cNvPr id="9" name="Picture 8">
            <a:extLst>
              <a:ext uri="{FF2B5EF4-FFF2-40B4-BE49-F238E27FC236}">
                <a16:creationId xmlns:a16="http://schemas.microsoft.com/office/drawing/2014/main" id="{0F4D08C3-67E4-5135-C141-4DB5C125C67E}"/>
              </a:ext>
            </a:extLst>
          </p:cNvPr>
          <p:cNvPicPr>
            <a:picLocks noChangeAspect="1"/>
          </p:cNvPicPr>
          <p:nvPr/>
        </p:nvPicPr>
        <p:blipFill>
          <a:blip r:embed="rId3"/>
          <a:stretch>
            <a:fillRect/>
          </a:stretch>
        </p:blipFill>
        <p:spPr>
          <a:xfrm>
            <a:off x="4082978" y="2608420"/>
            <a:ext cx="4026044" cy="4131071"/>
          </a:xfrm>
          <a:prstGeom prst="rect">
            <a:avLst/>
          </a:prstGeom>
        </p:spPr>
      </p:pic>
      <p:sp>
        <p:nvSpPr>
          <p:cNvPr id="10" name="Date Placeholder 1">
            <a:extLst>
              <a:ext uri="{FF2B5EF4-FFF2-40B4-BE49-F238E27FC236}">
                <a16:creationId xmlns:a16="http://schemas.microsoft.com/office/drawing/2014/main" id="{7EB0C080-C7A4-CC63-A3FA-AC18653C39FB}"/>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003997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4)</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81</a:t>
            </a:fld>
            <a:endParaRPr lang="en-US" dirty="0"/>
          </a:p>
        </p:txBody>
      </p:sp>
      <p:pic>
        <p:nvPicPr>
          <p:cNvPr id="8" name="Picture 7" descr="A screen shot of a computer screen&#10;&#10;Description automatically generated">
            <a:extLst>
              <a:ext uri="{FF2B5EF4-FFF2-40B4-BE49-F238E27FC236}">
                <a16:creationId xmlns:a16="http://schemas.microsoft.com/office/drawing/2014/main" id="{720561FC-D34B-5BE7-5082-7462F5938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278" y="1040130"/>
            <a:ext cx="8037443" cy="5385760"/>
          </a:xfrm>
          <a:prstGeom prst="rect">
            <a:avLst/>
          </a:prstGeom>
        </p:spPr>
      </p:pic>
      <p:sp>
        <p:nvSpPr>
          <p:cNvPr id="9" name="Date Placeholder 1">
            <a:extLst>
              <a:ext uri="{FF2B5EF4-FFF2-40B4-BE49-F238E27FC236}">
                <a16:creationId xmlns:a16="http://schemas.microsoft.com/office/drawing/2014/main" id="{A1126EA3-5B38-CED9-2313-FDAF0B629E3A}"/>
              </a:ext>
            </a:extLst>
          </p:cNvPr>
          <p:cNvSpPr>
            <a:spLocks noGrp="1"/>
          </p:cNvSpPr>
          <p:nvPr>
            <p:ph type="dt" sz="half" idx="10"/>
          </p:nvPr>
        </p:nvSpPr>
        <p:spPr>
          <a:xfrm>
            <a:off x="838200" y="6356350"/>
            <a:ext cx="2743200" cy="365125"/>
          </a:xfrm>
        </p:spPr>
        <p:txBody>
          <a:bodyPr/>
          <a:lstStyle/>
          <a:p>
            <a:r>
              <a:rPr lang="en-US" dirty="0"/>
              <a:t>10/3/23</a:t>
            </a:r>
          </a:p>
        </p:txBody>
      </p:sp>
    </p:spTree>
    <p:extLst>
      <p:ext uri="{BB962C8B-B14F-4D97-AF65-F5344CB8AC3E}">
        <p14:creationId xmlns:p14="http://schemas.microsoft.com/office/powerpoint/2010/main" val="33129394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(EDA: Plot 5)</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82</a:t>
            </a:fld>
            <a:endParaRPr lang="en-US" dirty="0"/>
          </a:p>
        </p:txBody>
      </p:sp>
      <p:pic>
        <p:nvPicPr>
          <p:cNvPr id="8" name="Picture 7" descr="A screen shot of a graph&#10;&#10;Description automatically generated">
            <a:extLst>
              <a:ext uri="{FF2B5EF4-FFF2-40B4-BE49-F238E27FC236}">
                <a16:creationId xmlns:a16="http://schemas.microsoft.com/office/drawing/2014/main" id="{2F19EED7-403B-8CF9-DFE9-22C5BB060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521" y="1040130"/>
            <a:ext cx="8116957" cy="5464655"/>
          </a:xfrm>
          <a:prstGeom prst="rect">
            <a:avLst/>
          </a:prstGeom>
        </p:spPr>
      </p:pic>
    </p:spTree>
    <p:extLst>
      <p:ext uri="{BB962C8B-B14F-4D97-AF65-F5344CB8AC3E}">
        <p14:creationId xmlns:p14="http://schemas.microsoft.com/office/powerpoint/2010/main" val="4192864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marL="457200" lvl="1" indent="0">
              <a:spcBef>
                <a:spcPts val="0"/>
              </a:spcBef>
              <a:spcAft>
                <a:spcPts val="600"/>
              </a:spcAft>
              <a:buNone/>
            </a:pPr>
            <a:r>
              <a:rPr lang="en-US" sz="1600" dirty="0"/>
              <a:t> </a:t>
            </a:r>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WK06 – C</a:t>
            </a:r>
            <a:r>
              <a:rPr lang="en-US" dirty="0"/>
              <a:t>oding (Modeling: WIP Random Forest)</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r>
              <a:rPr lang="en-US" dirty="0"/>
              <a:t>10/3/23</a:t>
            </a:r>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83</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14756CB-5FFC-DC49-5AC4-0F87D5F43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122068"/>
            <a:ext cx="10470695" cy="3698409"/>
          </a:xfrm>
          <a:prstGeom prst="rect">
            <a:avLst/>
          </a:prstGeom>
        </p:spPr>
      </p:pic>
    </p:spTree>
    <p:extLst>
      <p:ext uri="{BB962C8B-B14F-4D97-AF65-F5344CB8AC3E}">
        <p14:creationId xmlns:p14="http://schemas.microsoft.com/office/powerpoint/2010/main" val="36665951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marL="0" indent="0">
              <a:spcBef>
                <a:spcPts val="0"/>
              </a:spcBef>
              <a:spcAft>
                <a:spcPts val="600"/>
              </a:spcAft>
              <a:buNone/>
            </a:pPr>
            <a:r>
              <a:rPr lang="en-US" sz="2000" dirty="0"/>
              <a:t>I always seek to improve the class environment and productivity. Please help by answering the following questions. Be specific as much as possible: (use more than one slide if needed)</a:t>
            </a:r>
          </a:p>
          <a:p>
            <a:pPr marL="0" indent="0">
              <a:spcBef>
                <a:spcPts val="0"/>
              </a:spcBef>
              <a:spcAft>
                <a:spcPts val="600"/>
              </a:spcAft>
              <a:buNone/>
            </a:pPr>
            <a:endParaRPr lang="en-US" sz="2000" dirty="0"/>
          </a:p>
          <a:p>
            <a:pPr marL="457200" indent="-457200">
              <a:spcBef>
                <a:spcPts val="0"/>
              </a:spcBef>
              <a:spcAft>
                <a:spcPts val="600"/>
              </a:spcAft>
              <a:buFont typeface="+mj-lt"/>
              <a:buAutoNum type="arabicPeriod"/>
            </a:pPr>
            <a:r>
              <a:rPr lang="en-US" sz="2000" dirty="0"/>
              <a:t>What would you propose that we should </a:t>
            </a:r>
            <a:r>
              <a:rPr lang="en-US" sz="2000" u="sng" dirty="0"/>
              <a:t>start</a:t>
            </a:r>
            <a:r>
              <a:rPr lang="en-US" sz="2000" dirty="0"/>
              <a:t> doing in this class </a:t>
            </a:r>
          </a:p>
          <a:p>
            <a:pPr marL="914400" lvl="1" indent="-457200">
              <a:spcBef>
                <a:spcPts val="0"/>
              </a:spcBef>
              <a:spcAft>
                <a:spcPts val="600"/>
              </a:spcAft>
              <a:buFont typeface="+mj-lt"/>
              <a:buAutoNum type="alphaLcPeriod"/>
            </a:pPr>
            <a:r>
              <a:rPr lang="en-US" sz="1600" dirty="0"/>
              <a:t>Start the class with talking about interesting projects we saw online relevant to data science</a:t>
            </a:r>
          </a:p>
          <a:p>
            <a:pPr marL="914400" lvl="1" indent="-457200">
              <a:spcBef>
                <a:spcPts val="0"/>
              </a:spcBef>
              <a:spcAft>
                <a:spcPts val="600"/>
              </a:spcAft>
              <a:buFont typeface="+mj-lt"/>
              <a:buAutoNum type="alphaLcPeriod"/>
            </a:pPr>
            <a:r>
              <a:rPr lang="en-US" sz="1600" dirty="0"/>
              <a:t>Talking about a little more about each other (hobbies, our week, weekend, etc.) in the start of class.</a:t>
            </a:r>
          </a:p>
          <a:p>
            <a:pPr marL="914400" lvl="1" indent="-457200">
              <a:spcBef>
                <a:spcPts val="0"/>
              </a:spcBef>
              <a:spcAft>
                <a:spcPts val="600"/>
              </a:spcAft>
              <a:buFont typeface="+mj-lt"/>
              <a:buAutoNum type="alphaLcPeriod"/>
            </a:pPr>
            <a:r>
              <a:rPr lang="en-US" sz="1600" dirty="0"/>
              <a:t>Keep things chill and flowing </a:t>
            </a:r>
            <a:r>
              <a:rPr lang="en-US" sz="1600" dirty="0">
                <a:sym typeface="Wingdings" pitchFamily="2" charset="2"/>
              </a:rPr>
              <a:t></a:t>
            </a:r>
            <a:endParaRPr lang="en-US" sz="1600" dirty="0"/>
          </a:p>
          <a:p>
            <a:pPr marL="457200" lvl="1" indent="0">
              <a:spcBef>
                <a:spcPts val="0"/>
              </a:spcBef>
              <a:spcAft>
                <a:spcPts val="600"/>
              </a:spcAft>
              <a:buNone/>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stop</a:t>
            </a:r>
            <a:r>
              <a:rPr lang="en-US" sz="2000" dirty="0"/>
              <a:t> doing in this class </a:t>
            </a:r>
          </a:p>
          <a:p>
            <a:pPr marL="914400" lvl="1" indent="-457200">
              <a:spcBef>
                <a:spcPts val="0"/>
              </a:spcBef>
              <a:spcAft>
                <a:spcPts val="600"/>
              </a:spcAft>
              <a:buFont typeface="+mj-lt"/>
              <a:buAutoNum type="alphaLcPeriod"/>
            </a:pPr>
            <a:r>
              <a:rPr lang="en-US" sz="1600" dirty="0"/>
              <a:t>Although we have a few people in our class, I feel like conversations that move too far away from relevant class topic should be kept a minimum when going through slides.</a:t>
            </a:r>
          </a:p>
          <a:p>
            <a:pPr marL="914400" lvl="1" indent="-457200">
              <a:spcBef>
                <a:spcPts val="0"/>
              </a:spcBef>
              <a:spcAft>
                <a:spcPts val="600"/>
              </a:spcAft>
              <a:buFont typeface="+mj-lt"/>
              <a:buAutoNum type="alphaLcPeriod"/>
            </a:pPr>
            <a:endParaRPr lang="en-US" sz="1600" dirty="0"/>
          </a:p>
          <a:p>
            <a:pPr marL="457200" indent="-457200">
              <a:spcBef>
                <a:spcPts val="0"/>
              </a:spcBef>
              <a:spcAft>
                <a:spcPts val="600"/>
              </a:spcAft>
              <a:buFont typeface="+mj-lt"/>
              <a:buAutoNum type="arabicPeriod"/>
            </a:pPr>
            <a:r>
              <a:rPr lang="en-US" sz="2000" dirty="0"/>
              <a:t>What would you propose that we should </a:t>
            </a:r>
            <a:r>
              <a:rPr lang="en-US" sz="2000" u="sng" dirty="0"/>
              <a:t>continue</a:t>
            </a:r>
            <a:r>
              <a:rPr lang="en-US" sz="2000" dirty="0"/>
              <a:t> doing in this class</a:t>
            </a:r>
          </a:p>
          <a:p>
            <a:pPr marL="914400" lvl="1" indent="-457200">
              <a:spcBef>
                <a:spcPts val="0"/>
              </a:spcBef>
              <a:spcAft>
                <a:spcPts val="600"/>
              </a:spcAft>
              <a:buFont typeface="+mj-lt"/>
              <a:buAutoNum type="alphaLcPeriod"/>
            </a:pPr>
            <a:r>
              <a:rPr lang="en-US" sz="1600" dirty="0"/>
              <a:t>Keep asking questions or making recommendations for each other’s projects</a:t>
            </a:r>
          </a:p>
          <a:p>
            <a:pPr marL="914400" lvl="1" indent="-457200">
              <a:spcBef>
                <a:spcPts val="0"/>
              </a:spcBef>
              <a:spcAft>
                <a:spcPts val="600"/>
              </a:spcAft>
              <a:buFont typeface="+mj-lt"/>
              <a:buAutoNum type="alphaLcPeriod"/>
            </a:pPr>
            <a:r>
              <a:rPr lang="en-US" sz="1600" dirty="0"/>
              <a:t>Ending class with introducing something interesting (ending on an interesting note)</a:t>
            </a:r>
          </a:p>
          <a:p>
            <a:pPr marL="914400" lvl="1" indent="-457200">
              <a:spcBef>
                <a:spcPts val="0"/>
              </a:spcBef>
              <a:spcAft>
                <a:spcPts val="600"/>
              </a:spcAft>
              <a:buFont typeface="+mj-lt"/>
              <a:buAutoNum type="alphaLcPeriod"/>
            </a:pPr>
            <a:r>
              <a:rPr lang="en-US" sz="1600" dirty="0"/>
              <a:t>Workflow diagrams</a:t>
            </a:r>
          </a:p>
          <a:p>
            <a:pPr marL="914400" lvl="1" indent="-457200">
              <a:spcBef>
                <a:spcPts val="0"/>
              </a:spcBef>
              <a:spcAft>
                <a:spcPts val="600"/>
              </a:spcAft>
              <a:buFont typeface="+mj-lt"/>
              <a:buAutoNum type="alphaLcPeriod"/>
            </a:pPr>
            <a:r>
              <a:rPr lang="en-US" sz="1600" dirty="0"/>
              <a:t>Updates on revisions </a:t>
            </a:r>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WK06 – Survey</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84</a:t>
            </a:fld>
            <a:endParaRPr lang="en-US" dirty="0"/>
          </a:p>
        </p:txBody>
      </p:sp>
    </p:spTree>
    <p:extLst>
      <p:ext uri="{BB962C8B-B14F-4D97-AF65-F5344CB8AC3E}">
        <p14:creationId xmlns:p14="http://schemas.microsoft.com/office/powerpoint/2010/main" val="1283761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p:txBody>
          <a:bodyPr/>
          <a:lstStyle/>
          <a:p>
            <a:r>
              <a:rPr lang="en-US" b="1" dirty="0">
                <a:solidFill>
                  <a:schemeClr val="bg1"/>
                </a:solidFill>
              </a:rPr>
              <a:t>Week - 08</a:t>
            </a:r>
            <a:endParaRPr lang="en-US" dirty="0">
              <a:solidFill>
                <a:schemeClr val="bg1"/>
              </a:solidFill>
            </a:endParaRPr>
          </a:p>
        </p:txBody>
      </p:sp>
      <p:sp>
        <p:nvSpPr>
          <p:cNvPr id="4" name="Slide Number Placeholder 3">
            <a:extLst>
              <a:ext uri="{FF2B5EF4-FFF2-40B4-BE49-F238E27FC236}">
                <a16:creationId xmlns:a16="http://schemas.microsoft.com/office/drawing/2014/main" id="{7A770178-4DB9-220A-0258-70ADD6E8BD28}"/>
              </a:ext>
            </a:extLst>
          </p:cNvPr>
          <p:cNvSpPr>
            <a:spLocks noGrp="1"/>
          </p:cNvSpPr>
          <p:nvPr>
            <p:ph type="sldNum" sz="quarter" idx="12"/>
          </p:nvPr>
        </p:nvSpPr>
        <p:spPr/>
        <p:txBody>
          <a:bodyPr/>
          <a:lstStyle/>
          <a:p>
            <a:fld id="{084F86B3-D3F4-4BE8-8D92-1FAB04CE9786}" type="slidenum">
              <a:rPr lang="en-US" smtClean="0"/>
              <a:t>85</a:t>
            </a:fld>
            <a:endParaRPr lang="en-US" dirty="0"/>
          </a:p>
        </p:txBody>
      </p:sp>
    </p:spTree>
    <p:extLst>
      <p:ext uri="{BB962C8B-B14F-4D97-AF65-F5344CB8AC3E}">
        <p14:creationId xmlns:p14="http://schemas.microsoft.com/office/powerpoint/2010/main" val="38642686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changes made and slide numbers</a:t>
            </a:r>
          </a:p>
          <a:p>
            <a:pPr lvl="1"/>
            <a:r>
              <a:rPr lang="en-US" dirty="0"/>
              <a:t>Changed EDA plots and other plots</a:t>
            </a:r>
          </a:p>
          <a:p>
            <a:pPr lvl="2"/>
            <a:r>
              <a:rPr lang="en-US" dirty="0"/>
              <a:t>Log scaling for easier visualization</a:t>
            </a:r>
          </a:p>
          <a:p>
            <a:pPr lvl="2"/>
            <a:r>
              <a:rPr lang="en-US" dirty="0"/>
              <a:t>Adding Percentages to represent data more visually</a:t>
            </a:r>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t>
            </a:r>
            <a:r>
              <a:rPr lang="en-US" dirty="0"/>
              <a:t>Review/revise work from previous week(s)</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86</a:t>
            </a:fld>
            <a:endParaRPr lang="en-US" dirty="0"/>
          </a:p>
        </p:txBody>
      </p:sp>
    </p:spTree>
    <p:extLst>
      <p:ext uri="{BB962C8B-B14F-4D97-AF65-F5344CB8AC3E}">
        <p14:creationId xmlns:p14="http://schemas.microsoft.com/office/powerpoint/2010/main" val="1701155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r>
              <a:rPr lang="en-US" dirty="0"/>
              <a:t>Below is a summary of what was done this week</a:t>
            </a:r>
          </a:p>
          <a:p>
            <a:pPr lvl="1"/>
            <a:r>
              <a:rPr lang="en-US" dirty="0"/>
              <a:t> More NLP categories for data transformation process</a:t>
            </a:r>
          </a:p>
          <a:p>
            <a:pPr lvl="1"/>
            <a:r>
              <a:rPr lang="en-US" dirty="0"/>
              <a:t> Outlier Handling and Detection Review (Finding out how it affects the model)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What was done for this week</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87</a:t>
            </a:fld>
            <a:endParaRPr lang="en-US" dirty="0"/>
          </a:p>
        </p:txBody>
      </p:sp>
    </p:spTree>
    <p:extLst>
      <p:ext uri="{BB962C8B-B14F-4D97-AF65-F5344CB8AC3E}">
        <p14:creationId xmlns:p14="http://schemas.microsoft.com/office/powerpoint/2010/main" val="59397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Project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88</a:t>
            </a:fld>
            <a:endParaRPr lang="en-US" dirty="0"/>
          </a:p>
        </p:txBody>
      </p:sp>
      <p:pic>
        <p:nvPicPr>
          <p:cNvPr id="8" name="Picture 7">
            <a:extLst>
              <a:ext uri="{FF2B5EF4-FFF2-40B4-BE49-F238E27FC236}">
                <a16:creationId xmlns:a16="http://schemas.microsoft.com/office/drawing/2014/main" id="{FC9606A5-F4C4-C04F-C082-F7FA7EE544E4}"/>
              </a:ext>
            </a:extLst>
          </p:cNvPr>
          <p:cNvPicPr>
            <a:picLocks noChangeAspect="1"/>
          </p:cNvPicPr>
          <p:nvPr/>
        </p:nvPicPr>
        <p:blipFill rotWithShape="1">
          <a:blip r:embed="rId2">
            <a:extLst>
              <a:ext uri="{28A0092B-C50C-407E-A947-70E740481C1C}">
                <a14:useLocalDpi xmlns:a14="http://schemas.microsoft.com/office/drawing/2010/main" val="0"/>
              </a:ext>
            </a:extLst>
          </a:blip>
          <a:srcRect l="1291" r="2045" b="13447"/>
          <a:stretch/>
        </p:blipFill>
        <p:spPr>
          <a:xfrm>
            <a:off x="482459" y="1305037"/>
            <a:ext cx="11227082" cy="4625207"/>
          </a:xfrm>
          <a:prstGeom prst="rect">
            <a:avLst/>
          </a:prstGeom>
        </p:spPr>
      </p:pic>
    </p:spTree>
    <p:extLst>
      <p:ext uri="{BB962C8B-B14F-4D97-AF65-F5344CB8AC3E}">
        <p14:creationId xmlns:p14="http://schemas.microsoft.com/office/powerpoint/2010/main" val="19827195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55077"/>
            <a:ext cx="10515600" cy="5121886"/>
          </a:xfrm>
        </p:spPr>
        <p:txBody>
          <a:bodyPr>
            <a:normAutofit/>
          </a:bodyPr>
          <a:lstStyle/>
          <a:p>
            <a:pPr marL="0" indent="0">
              <a:spcBef>
                <a:spcPts val="0"/>
              </a:spcBef>
              <a:spcAft>
                <a:spcPts val="600"/>
              </a:spcAft>
              <a:buNone/>
            </a:pPr>
            <a:endParaRPr lang="en-US" sz="1600" dirty="0"/>
          </a:p>
          <a:p>
            <a:pPr lvl="1">
              <a:spcBef>
                <a:spcPts val="0"/>
              </a:spcBef>
              <a:spcAft>
                <a:spcPts val="600"/>
              </a:spcAft>
              <a:buFont typeface="Courier New" panose="02070309020205020404" pitchFamily="49" charset="0"/>
              <a:buChar char="o"/>
            </a:pPr>
            <a:endParaRPr lang="en-US" sz="1600" dirty="0"/>
          </a:p>
          <a:p>
            <a:pPr>
              <a:spcBef>
                <a:spcPts val="0"/>
              </a:spcBef>
              <a:spcAft>
                <a:spcPts val="600"/>
              </a:spcAft>
              <a:buFont typeface="Courier New" panose="02070309020205020404" pitchFamily="49" charset="0"/>
              <a:buChar char="o"/>
            </a:pPr>
            <a:endParaRPr lang="en-US" sz="2000" dirty="0"/>
          </a:p>
          <a:p>
            <a:pPr>
              <a:spcBef>
                <a:spcPts val="0"/>
              </a:spcBef>
              <a:spcAft>
                <a:spcPts val="600"/>
              </a:spcAft>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normAutofit/>
          </a:bodyPr>
          <a:lstStyle/>
          <a:p>
            <a:r>
              <a:rPr lang="en-US" b="1" dirty="0"/>
              <a:t>WK08 – Code Workflow Update</a:t>
            </a:r>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89</a:t>
            </a:fld>
            <a:endParaRPr lang="en-US" dirty="0"/>
          </a:p>
        </p:txBody>
      </p:sp>
      <p:pic>
        <p:nvPicPr>
          <p:cNvPr id="6" name="Picture 5">
            <a:extLst>
              <a:ext uri="{FF2B5EF4-FFF2-40B4-BE49-F238E27FC236}">
                <a16:creationId xmlns:a16="http://schemas.microsoft.com/office/drawing/2014/main" id="{4ECE1F73-3320-A0E2-B33D-8D08B2EFDD0F}"/>
              </a:ext>
            </a:extLst>
          </p:cNvPr>
          <p:cNvPicPr>
            <a:picLocks noChangeAspect="1"/>
          </p:cNvPicPr>
          <p:nvPr/>
        </p:nvPicPr>
        <p:blipFill rotWithShape="1">
          <a:blip r:embed="rId2">
            <a:extLst>
              <a:ext uri="{28A0092B-C50C-407E-A947-70E740481C1C}">
                <a14:useLocalDpi xmlns:a14="http://schemas.microsoft.com/office/drawing/2010/main" val="0"/>
              </a:ext>
            </a:extLst>
          </a:blip>
          <a:srcRect l="1650" r="1753" b="16704"/>
          <a:stretch/>
        </p:blipFill>
        <p:spPr>
          <a:xfrm>
            <a:off x="3858" y="1855606"/>
            <a:ext cx="12188142" cy="3520827"/>
          </a:xfrm>
          <a:prstGeom prst="rect">
            <a:avLst/>
          </a:prstGeom>
        </p:spPr>
      </p:pic>
    </p:spTree>
    <p:extLst>
      <p:ext uri="{BB962C8B-B14F-4D97-AF65-F5344CB8AC3E}">
        <p14:creationId xmlns:p14="http://schemas.microsoft.com/office/powerpoint/2010/main" val="368778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26AA5-7A7B-D531-E0F1-43E281B93DE5}"/>
              </a:ext>
            </a:extLst>
          </p:cNvPr>
          <p:cNvSpPr>
            <a:spLocks noGrp="1"/>
          </p:cNvSpPr>
          <p:nvPr>
            <p:ph type="ctrTitle"/>
          </p:nvPr>
        </p:nvSpPr>
        <p:spPr>
          <a:xfrm>
            <a:off x="1524000" y="2235200"/>
            <a:ext cx="9144000" cy="2387600"/>
          </a:xfrm>
          <a:solidFill>
            <a:schemeClr val="tx2"/>
          </a:solidFill>
        </p:spPr>
        <p:txBody>
          <a:bodyPr/>
          <a:lstStyle/>
          <a:p>
            <a:r>
              <a:rPr lang="en-US" b="1" dirty="0">
                <a:solidFill>
                  <a:schemeClr val="bg1"/>
                </a:solidFill>
              </a:rPr>
              <a:t>Week - 02</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907687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No additional work on data cleaning from WK06</a:t>
            </a:r>
          </a:p>
          <a:p>
            <a:pPr>
              <a:spcBef>
                <a:spcPts val="0"/>
              </a:spcBef>
              <a:spcAft>
                <a:spcPts val="600"/>
              </a:spcAft>
            </a:pPr>
            <a:r>
              <a:rPr lang="en-US" sz="2000" dirty="0"/>
              <a:t>Made 3 separate cleaned datasets for the 3 models </a:t>
            </a:r>
          </a:p>
          <a:p>
            <a:pPr>
              <a:spcBef>
                <a:spcPts val="0"/>
              </a:spcBef>
              <a:spcAft>
                <a:spcPts val="600"/>
              </a:spcAft>
            </a:pPr>
            <a:r>
              <a:rPr lang="en-US" sz="2000" dirty="0"/>
              <a:t>Plans to optimize the outlier handling and detection after looking at the results of 3 Models.</a:t>
            </a:r>
          </a:p>
          <a:p>
            <a:pPr lvl="1">
              <a:spcBef>
                <a:spcPts val="0"/>
              </a:spcBef>
              <a:spcAft>
                <a:spcPts val="600"/>
              </a:spcAft>
            </a:pPr>
            <a:endParaRPr lang="en-US"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lvl="1">
              <a:spcBef>
                <a:spcPts val="0"/>
              </a:spcBef>
              <a:spcAft>
                <a:spcPts val="600"/>
              </a:spcAft>
            </a:pPr>
            <a:endParaRPr lang="en-US" sz="2200" dirty="0"/>
          </a:p>
          <a:p>
            <a:pPr marL="457200" lvl="1" indent="0">
              <a:buNone/>
            </a:pPr>
            <a:endParaRPr lang="en-US" sz="2400" dirty="0"/>
          </a:p>
          <a:p>
            <a:pPr lvl="1"/>
            <a:endParaRPr lang="en-US"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a:t>
            </a:r>
            <a:r>
              <a:rPr lang="en-US" dirty="0"/>
              <a:t>Data Cleaning</a:t>
            </a:r>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90</a:t>
            </a:fld>
            <a:endParaRPr lang="en-US" dirty="0"/>
          </a:p>
        </p:txBody>
      </p:sp>
    </p:spTree>
    <p:extLst>
      <p:ext uri="{BB962C8B-B14F-4D97-AF65-F5344CB8AC3E}">
        <p14:creationId xmlns:p14="http://schemas.microsoft.com/office/powerpoint/2010/main" val="32639505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spcBef>
                <a:spcPts val="0"/>
              </a:spcBef>
              <a:spcAft>
                <a:spcPts val="600"/>
              </a:spcAft>
            </a:pPr>
            <a:r>
              <a:rPr lang="en-US" sz="2000" dirty="0"/>
              <a:t> Changed EDA plots and other plots</a:t>
            </a:r>
          </a:p>
          <a:p>
            <a:pPr lvl="1">
              <a:spcBef>
                <a:spcPts val="0"/>
              </a:spcBef>
              <a:spcAft>
                <a:spcPts val="600"/>
              </a:spcAft>
            </a:pPr>
            <a:r>
              <a:rPr lang="en-US" sz="1600" dirty="0"/>
              <a:t>Log scaling for easier visualization</a:t>
            </a:r>
          </a:p>
          <a:p>
            <a:pPr lvl="1">
              <a:spcBef>
                <a:spcPts val="0"/>
              </a:spcBef>
              <a:spcAft>
                <a:spcPts val="600"/>
              </a:spcAft>
            </a:pPr>
            <a:r>
              <a:rPr lang="en-US" sz="1600" dirty="0"/>
              <a:t>Adding Percentages to represent data more visually for Plot 4 and 5</a:t>
            </a:r>
          </a:p>
          <a:p>
            <a:pPr marL="457200" lvl="1" indent="0">
              <a:spcBef>
                <a:spcPts val="0"/>
              </a:spcBef>
              <a:spcAft>
                <a:spcPts val="600"/>
              </a:spcAft>
              <a:buNone/>
            </a:pPr>
            <a:endParaRPr lang="en-US" sz="1600" dirty="0"/>
          </a:p>
          <a:p>
            <a:pPr>
              <a:spcBef>
                <a:spcPts val="0"/>
              </a:spcBef>
              <a:spcAft>
                <a:spcPts val="600"/>
              </a:spcAft>
            </a:pPr>
            <a:endParaRPr lang="en-US" sz="20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91</a:t>
            </a:fld>
            <a:endParaRPr lang="en-US" dirty="0"/>
          </a:p>
        </p:txBody>
      </p:sp>
      <p:pic>
        <p:nvPicPr>
          <p:cNvPr id="6" name="Picture 5">
            <a:extLst>
              <a:ext uri="{FF2B5EF4-FFF2-40B4-BE49-F238E27FC236}">
                <a16:creationId xmlns:a16="http://schemas.microsoft.com/office/drawing/2014/main" id="{A3E39260-A06F-60ED-3BBE-7A05BE348B6A}"/>
              </a:ext>
            </a:extLst>
          </p:cNvPr>
          <p:cNvPicPr>
            <a:picLocks noChangeAspect="1"/>
          </p:cNvPicPr>
          <p:nvPr/>
        </p:nvPicPr>
        <p:blipFill>
          <a:blip r:embed="rId2"/>
          <a:stretch>
            <a:fillRect/>
          </a:stretch>
        </p:blipFill>
        <p:spPr>
          <a:xfrm>
            <a:off x="1558396" y="2657010"/>
            <a:ext cx="9075208" cy="2609934"/>
          </a:xfrm>
          <a:prstGeom prst="rect">
            <a:avLst/>
          </a:prstGeom>
        </p:spPr>
      </p:pic>
    </p:spTree>
    <p:extLst>
      <p:ext uri="{BB962C8B-B14F-4D97-AF65-F5344CB8AC3E}">
        <p14:creationId xmlns:p14="http://schemas.microsoft.com/office/powerpoint/2010/main" val="641385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92</a:t>
            </a:fld>
            <a:endParaRPr lang="en-US" dirty="0"/>
          </a:p>
        </p:txBody>
      </p:sp>
      <p:pic>
        <p:nvPicPr>
          <p:cNvPr id="9" name="Content Placeholder 8">
            <a:extLst>
              <a:ext uri="{FF2B5EF4-FFF2-40B4-BE49-F238E27FC236}">
                <a16:creationId xmlns:a16="http://schemas.microsoft.com/office/drawing/2014/main" id="{B238FF1C-E38E-2969-97CF-9D267227CF3F}"/>
              </a:ext>
            </a:extLst>
          </p:cNvPr>
          <p:cNvPicPr>
            <a:picLocks noGrp="1" noChangeAspect="1"/>
          </p:cNvPicPr>
          <p:nvPr>
            <p:ph idx="1"/>
          </p:nvPr>
        </p:nvPicPr>
        <p:blipFill>
          <a:blip r:embed="rId2"/>
          <a:stretch>
            <a:fillRect/>
          </a:stretch>
        </p:blipFill>
        <p:spPr>
          <a:xfrm>
            <a:off x="2323786" y="1385443"/>
            <a:ext cx="7544428" cy="4840288"/>
          </a:xfrm>
        </p:spPr>
      </p:pic>
    </p:spTree>
    <p:extLst>
      <p:ext uri="{BB962C8B-B14F-4D97-AF65-F5344CB8AC3E}">
        <p14:creationId xmlns:p14="http://schemas.microsoft.com/office/powerpoint/2010/main" val="3492148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93</a:t>
            </a:fld>
            <a:endParaRPr lang="en-US" dirty="0"/>
          </a:p>
        </p:txBody>
      </p:sp>
      <p:pic>
        <p:nvPicPr>
          <p:cNvPr id="7" name="Content Placeholder 6">
            <a:extLst>
              <a:ext uri="{FF2B5EF4-FFF2-40B4-BE49-F238E27FC236}">
                <a16:creationId xmlns:a16="http://schemas.microsoft.com/office/drawing/2014/main" id="{77131CE2-5296-8C86-BF9A-4F8F5FD127F3}"/>
              </a:ext>
            </a:extLst>
          </p:cNvPr>
          <p:cNvPicPr>
            <a:picLocks noGrp="1" noChangeAspect="1"/>
          </p:cNvPicPr>
          <p:nvPr>
            <p:ph idx="1"/>
          </p:nvPr>
        </p:nvPicPr>
        <p:blipFill>
          <a:blip r:embed="rId2"/>
          <a:stretch>
            <a:fillRect/>
          </a:stretch>
        </p:blipFill>
        <p:spPr>
          <a:xfrm>
            <a:off x="2319109" y="1229372"/>
            <a:ext cx="7553782" cy="4840288"/>
          </a:xfrm>
        </p:spPr>
      </p:pic>
    </p:spTree>
    <p:extLst>
      <p:ext uri="{BB962C8B-B14F-4D97-AF65-F5344CB8AC3E}">
        <p14:creationId xmlns:p14="http://schemas.microsoft.com/office/powerpoint/2010/main" val="18826405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Additional Work Done on Data Exploration</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94</a:t>
            </a:fld>
            <a:endParaRPr lang="en-US" dirty="0"/>
          </a:p>
        </p:txBody>
      </p:sp>
      <p:pic>
        <p:nvPicPr>
          <p:cNvPr id="11" name="Content Placeholder 10">
            <a:extLst>
              <a:ext uri="{FF2B5EF4-FFF2-40B4-BE49-F238E27FC236}">
                <a16:creationId xmlns:a16="http://schemas.microsoft.com/office/drawing/2014/main" id="{BCAE1A7B-78AC-1885-0512-AA1967CA4D6A}"/>
              </a:ext>
            </a:extLst>
          </p:cNvPr>
          <p:cNvPicPr>
            <a:picLocks noGrp="1" noChangeAspect="1"/>
          </p:cNvPicPr>
          <p:nvPr>
            <p:ph idx="1"/>
          </p:nvPr>
        </p:nvPicPr>
        <p:blipFill>
          <a:blip r:embed="rId2"/>
          <a:stretch>
            <a:fillRect/>
          </a:stretch>
        </p:blipFill>
        <p:spPr>
          <a:xfrm>
            <a:off x="838199" y="1410214"/>
            <a:ext cx="5139664" cy="4037572"/>
          </a:xfrm>
        </p:spPr>
      </p:pic>
      <p:pic>
        <p:nvPicPr>
          <p:cNvPr id="12" name="Picture 11">
            <a:extLst>
              <a:ext uri="{FF2B5EF4-FFF2-40B4-BE49-F238E27FC236}">
                <a16:creationId xmlns:a16="http://schemas.microsoft.com/office/drawing/2014/main" id="{FBB2F632-5483-0D08-E01C-5ABC238667A7}"/>
              </a:ext>
            </a:extLst>
          </p:cNvPr>
          <p:cNvPicPr>
            <a:picLocks noChangeAspect="1"/>
          </p:cNvPicPr>
          <p:nvPr/>
        </p:nvPicPr>
        <p:blipFill>
          <a:blip r:embed="rId3"/>
          <a:stretch>
            <a:fillRect/>
          </a:stretch>
        </p:blipFill>
        <p:spPr>
          <a:xfrm>
            <a:off x="6214136" y="1410214"/>
            <a:ext cx="5139664" cy="4037572"/>
          </a:xfrm>
          <a:prstGeom prst="rect">
            <a:avLst/>
          </a:prstGeom>
        </p:spPr>
      </p:pic>
    </p:spTree>
    <p:extLst>
      <p:ext uri="{BB962C8B-B14F-4D97-AF65-F5344CB8AC3E}">
        <p14:creationId xmlns:p14="http://schemas.microsoft.com/office/powerpoint/2010/main" val="384537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lnSpcReduction="10000"/>
          </a:bodyPr>
          <a:lstStyle/>
          <a:p>
            <a:pPr>
              <a:spcBef>
                <a:spcPts val="0"/>
              </a:spcBef>
              <a:spcAft>
                <a:spcPts val="600"/>
              </a:spcAft>
            </a:pPr>
            <a:r>
              <a:rPr lang="en-US" sz="1600" dirty="0"/>
              <a:t>What algorithm(s) are you using</a:t>
            </a:r>
            <a:endParaRPr lang="en-US" sz="1200" dirty="0"/>
          </a:p>
          <a:p>
            <a:pPr lvl="1">
              <a:spcBef>
                <a:spcPts val="0"/>
              </a:spcBef>
              <a:spcAft>
                <a:spcPts val="600"/>
              </a:spcAft>
            </a:pPr>
            <a:r>
              <a:rPr lang="en-US" sz="1200" dirty="0"/>
              <a:t>Logistic Regression</a:t>
            </a:r>
          </a:p>
          <a:p>
            <a:pPr marL="457200" lvl="1" indent="0">
              <a:spcBef>
                <a:spcPts val="0"/>
              </a:spcBef>
              <a:spcAft>
                <a:spcPts val="600"/>
              </a:spcAft>
              <a:buNone/>
            </a:pPr>
            <a:endParaRPr lang="en-US" sz="1200" dirty="0"/>
          </a:p>
          <a:p>
            <a:pPr>
              <a:spcBef>
                <a:spcPts val="0"/>
              </a:spcBef>
              <a:spcAft>
                <a:spcPts val="600"/>
              </a:spcAft>
            </a:pPr>
            <a:r>
              <a:rPr lang="en-US" sz="1600" dirty="0"/>
              <a:t>What settings are you using to train and test your algorithm(s)</a:t>
            </a:r>
          </a:p>
          <a:p>
            <a:pPr lvl="1">
              <a:spcBef>
                <a:spcPts val="0"/>
              </a:spcBef>
              <a:spcAft>
                <a:spcPts val="600"/>
              </a:spcAft>
            </a:pPr>
            <a:r>
              <a:rPr lang="en-US" sz="1200" dirty="0"/>
              <a:t>Training and testing data are split with a test set of 20% and training set of 80%</a:t>
            </a:r>
          </a:p>
          <a:p>
            <a:pPr lvl="1">
              <a:spcBef>
                <a:spcPts val="0"/>
              </a:spcBef>
              <a:spcAft>
                <a:spcPts val="600"/>
              </a:spcAft>
            </a:pPr>
            <a:r>
              <a:rPr lang="en-US" sz="1200" dirty="0"/>
              <a:t>Random state is 50.</a:t>
            </a:r>
          </a:p>
          <a:p>
            <a:pPr marL="457200" lvl="1" indent="0">
              <a:spcBef>
                <a:spcPts val="0"/>
              </a:spcBef>
              <a:spcAft>
                <a:spcPts val="600"/>
              </a:spcAft>
              <a:buNone/>
            </a:pPr>
            <a:endParaRPr lang="en-US" sz="1200" dirty="0"/>
          </a:p>
          <a:p>
            <a:pPr>
              <a:spcBef>
                <a:spcPts val="0"/>
              </a:spcBef>
              <a:spcAft>
                <a:spcPts val="600"/>
              </a:spcAft>
            </a:pPr>
            <a:r>
              <a:rPr lang="en-US" sz="1600" dirty="0"/>
              <a:t>What does my code model</a:t>
            </a:r>
          </a:p>
          <a:p>
            <a:pPr lvl="1">
              <a:spcBef>
                <a:spcPts val="0"/>
              </a:spcBef>
              <a:spcAft>
                <a:spcPts val="600"/>
              </a:spcAft>
            </a:pPr>
            <a:r>
              <a:rPr lang="en-US" sz="1200" dirty="0"/>
              <a:t>This model uses logistic regression to predict the likelihood of data breaches occurring at the reporting entity based on various features, including breach type, organization categories, and all binary variables. The model is evaluated on the testing data using metrics: accuracy, precision, recall, F1-score, ROC-AUC, and a classification report.</a:t>
            </a:r>
          </a:p>
          <a:p>
            <a:pPr lvl="1">
              <a:spcBef>
                <a:spcPts val="0"/>
              </a:spcBef>
              <a:spcAft>
                <a:spcPts val="600"/>
              </a:spcAft>
            </a:pPr>
            <a:endParaRPr lang="en-US" sz="1200" dirty="0"/>
          </a:p>
          <a:p>
            <a:pPr>
              <a:spcBef>
                <a:spcPts val="0"/>
              </a:spcBef>
              <a:spcAft>
                <a:spcPts val="600"/>
              </a:spcAft>
            </a:pPr>
            <a:r>
              <a:rPr lang="en-US" sz="1600" dirty="0"/>
              <a:t>What do you expect to get at the output</a:t>
            </a:r>
          </a:p>
          <a:p>
            <a:pPr lvl="1">
              <a:spcBef>
                <a:spcPts val="0"/>
              </a:spcBef>
              <a:spcAft>
                <a:spcPts val="600"/>
              </a:spcAft>
            </a:pPr>
            <a:r>
              <a:rPr lang="en-US" sz="1200" dirty="0"/>
              <a:t>I expect a good accuracy score, a reasonable precision score, a good recall score, a balanced F1-score, and a high ROC-AUC score.</a:t>
            </a:r>
          </a:p>
          <a:p>
            <a:pPr marL="457200" lvl="1" indent="0">
              <a:spcBef>
                <a:spcPts val="0"/>
              </a:spcBef>
              <a:spcAft>
                <a:spcPts val="600"/>
              </a:spcAft>
              <a:buNone/>
            </a:pPr>
            <a:endParaRPr lang="en-US" sz="1200" dirty="0"/>
          </a:p>
          <a:p>
            <a:pPr>
              <a:spcBef>
                <a:spcPts val="0"/>
              </a:spcBef>
              <a:spcAft>
                <a:spcPts val="600"/>
              </a:spcAft>
            </a:pPr>
            <a:r>
              <a:rPr lang="en-US" sz="1600" dirty="0"/>
              <a:t>What output are you getting</a:t>
            </a:r>
          </a:p>
          <a:p>
            <a:pPr lvl="1">
              <a:spcBef>
                <a:spcPts val="0"/>
              </a:spcBef>
              <a:spcAft>
                <a:spcPts val="600"/>
              </a:spcAft>
            </a:pPr>
            <a:r>
              <a:rPr lang="en-US" sz="1200" dirty="0"/>
              <a:t>Accuracy: The model achieved an accuracy of 0.80, which means it correctly predicted data breaches in 80% of cases.</a:t>
            </a:r>
          </a:p>
          <a:p>
            <a:pPr lvl="1">
              <a:spcBef>
                <a:spcPts val="0"/>
              </a:spcBef>
              <a:spcAft>
                <a:spcPts val="600"/>
              </a:spcAft>
            </a:pPr>
            <a:r>
              <a:rPr lang="en-US" sz="1200" dirty="0"/>
              <a:t>Precision: The precision score is 0.67, indicating that among the predicted positive cases, 67% are true positives.</a:t>
            </a:r>
          </a:p>
          <a:p>
            <a:pPr lvl="1">
              <a:spcBef>
                <a:spcPts val="0"/>
              </a:spcBef>
              <a:spcAft>
                <a:spcPts val="600"/>
              </a:spcAft>
            </a:pPr>
            <a:r>
              <a:rPr lang="en-US" sz="1200" dirty="0"/>
              <a:t>Recall: The recall score is 0.72, meaning that the model correctly identifies 72% of the actual positive cases.</a:t>
            </a:r>
          </a:p>
          <a:p>
            <a:pPr lvl="1">
              <a:spcBef>
                <a:spcPts val="0"/>
              </a:spcBef>
              <a:spcAft>
                <a:spcPts val="600"/>
              </a:spcAft>
            </a:pPr>
            <a:r>
              <a:rPr lang="en-US" sz="1200" dirty="0"/>
              <a:t>F1-Score: The F1-score is 0.70, providing a balanced measure of precision and recall.</a:t>
            </a:r>
          </a:p>
          <a:p>
            <a:pPr lvl="1">
              <a:spcBef>
                <a:spcPts val="0"/>
              </a:spcBef>
              <a:spcAft>
                <a:spcPts val="600"/>
              </a:spcAft>
            </a:pPr>
            <a:r>
              <a:rPr lang="en-US" sz="1200" dirty="0"/>
              <a:t>ROC-AUC: The ROC-AUC score is 0.88, which suggests the model's ability to distinguish between positive and negative cases is quite high.</a:t>
            </a:r>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95</a:t>
            </a:fld>
            <a:endParaRPr lang="en-US" dirty="0"/>
          </a:p>
        </p:txBody>
      </p:sp>
    </p:spTree>
    <p:extLst>
      <p:ext uri="{BB962C8B-B14F-4D97-AF65-F5344CB8AC3E}">
        <p14:creationId xmlns:p14="http://schemas.microsoft.com/office/powerpoint/2010/main" val="3984022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Show graphs to explain the output of your algorithm</a:t>
            </a:r>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96</a:t>
            </a:fld>
            <a:endParaRPr lang="en-US" dirty="0"/>
          </a:p>
        </p:txBody>
      </p:sp>
      <p:pic>
        <p:nvPicPr>
          <p:cNvPr id="7" name="Picture 6">
            <a:extLst>
              <a:ext uri="{FF2B5EF4-FFF2-40B4-BE49-F238E27FC236}">
                <a16:creationId xmlns:a16="http://schemas.microsoft.com/office/drawing/2014/main" id="{44759B2E-176E-3EC0-94EA-60F5BA6D75D6}"/>
              </a:ext>
            </a:extLst>
          </p:cNvPr>
          <p:cNvPicPr>
            <a:picLocks noChangeAspect="1"/>
          </p:cNvPicPr>
          <p:nvPr/>
        </p:nvPicPr>
        <p:blipFill>
          <a:blip r:embed="rId2"/>
          <a:stretch>
            <a:fillRect/>
          </a:stretch>
        </p:blipFill>
        <p:spPr>
          <a:xfrm>
            <a:off x="250821" y="2087913"/>
            <a:ext cx="3809342" cy="3041266"/>
          </a:xfrm>
          <a:prstGeom prst="rect">
            <a:avLst/>
          </a:prstGeom>
        </p:spPr>
      </p:pic>
      <p:pic>
        <p:nvPicPr>
          <p:cNvPr id="6" name="Picture 5">
            <a:extLst>
              <a:ext uri="{FF2B5EF4-FFF2-40B4-BE49-F238E27FC236}">
                <a16:creationId xmlns:a16="http://schemas.microsoft.com/office/drawing/2014/main" id="{557F7392-F1B6-E689-A26F-9C688BFCC239}"/>
              </a:ext>
            </a:extLst>
          </p:cNvPr>
          <p:cNvPicPr>
            <a:picLocks noChangeAspect="1"/>
          </p:cNvPicPr>
          <p:nvPr/>
        </p:nvPicPr>
        <p:blipFill>
          <a:blip r:embed="rId3"/>
          <a:stretch>
            <a:fillRect/>
          </a:stretch>
        </p:blipFill>
        <p:spPr>
          <a:xfrm>
            <a:off x="4137020" y="2087913"/>
            <a:ext cx="3917959" cy="3041266"/>
          </a:xfrm>
          <a:prstGeom prst="rect">
            <a:avLst/>
          </a:prstGeom>
        </p:spPr>
      </p:pic>
      <p:pic>
        <p:nvPicPr>
          <p:cNvPr id="8" name="Picture 7">
            <a:extLst>
              <a:ext uri="{FF2B5EF4-FFF2-40B4-BE49-F238E27FC236}">
                <a16:creationId xmlns:a16="http://schemas.microsoft.com/office/drawing/2014/main" id="{C623D46F-944C-1ECA-3D76-AF35F56D5079}"/>
              </a:ext>
            </a:extLst>
          </p:cNvPr>
          <p:cNvPicPr>
            <a:picLocks noChangeAspect="1"/>
          </p:cNvPicPr>
          <p:nvPr/>
        </p:nvPicPr>
        <p:blipFill>
          <a:blip r:embed="rId4"/>
          <a:stretch>
            <a:fillRect/>
          </a:stretch>
        </p:blipFill>
        <p:spPr>
          <a:xfrm>
            <a:off x="8023221" y="2087912"/>
            <a:ext cx="3917958" cy="3041267"/>
          </a:xfrm>
          <a:prstGeom prst="rect">
            <a:avLst/>
          </a:prstGeom>
        </p:spPr>
      </p:pic>
    </p:spTree>
    <p:extLst>
      <p:ext uri="{BB962C8B-B14F-4D97-AF65-F5344CB8AC3E}">
        <p14:creationId xmlns:p14="http://schemas.microsoft.com/office/powerpoint/2010/main" val="146627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Explain the values obtained for the performance measures (e.g., correlation, accuracy, F-test)</a:t>
            </a:r>
          </a:p>
          <a:p>
            <a:pPr lvl="1">
              <a:lnSpc>
                <a:spcPct val="150000"/>
              </a:lnSpc>
              <a:spcBef>
                <a:spcPts val="0"/>
              </a:spcBef>
              <a:spcAft>
                <a:spcPts val="600"/>
              </a:spcAft>
            </a:pPr>
            <a:r>
              <a:rPr lang="en-US" sz="1100" dirty="0"/>
              <a:t>Accuracy: Accuracy measures the overall correctness of predictions. An accuracy of 0.8 suggests that the model correctly predicts data breaches in 80% of cases.</a:t>
            </a:r>
          </a:p>
          <a:p>
            <a:pPr lvl="1">
              <a:lnSpc>
                <a:spcPct val="150000"/>
              </a:lnSpc>
              <a:spcBef>
                <a:spcPts val="0"/>
              </a:spcBef>
              <a:spcAft>
                <a:spcPts val="600"/>
              </a:spcAft>
            </a:pPr>
            <a:r>
              <a:rPr lang="en-US" sz="1100" dirty="0"/>
              <a:t>Precision: Precision quantifies the model's ability to correctly classify data breaches when it makes positive predictions. A precision of 0.67 indicates that 67% of the positive predictions were correct.</a:t>
            </a:r>
          </a:p>
          <a:p>
            <a:pPr lvl="1">
              <a:lnSpc>
                <a:spcPct val="150000"/>
              </a:lnSpc>
              <a:spcBef>
                <a:spcPts val="0"/>
              </a:spcBef>
              <a:spcAft>
                <a:spcPts val="600"/>
              </a:spcAft>
            </a:pPr>
            <a:r>
              <a:rPr lang="en-US" sz="1100" dirty="0"/>
              <a:t>Recall: Recall evaluates the model's capability to identify data breaches among the actual positive cases. A recall of 0.72 means that 72% of actual data breaches were correctly identified.</a:t>
            </a:r>
          </a:p>
          <a:p>
            <a:pPr lvl="1">
              <a:lnSpc>
                <a:spcPct val="150000"/>
              </a:lnSpc>
              <a:spcBef>
                <a:spcPts val="0"/>
              </a:spcBef>
              <a:spcAft>
                <a:spcPts val="600"/>
              </a:spcAft>
            </a:pPr>
            <a:r>
              <a:rPr lang="en-US" sz="1100" dirty="0"/>
              <a:t>F1-Score: The F1-score is the harmonic mean of precision and recall. An F1-score of 0.70 represents a balance between precision and recall.</a:t>
            </a:r>
          </a:p>
          <a:p>
            <a:pPr lvl="1">
              <a:lnSpc>
                <a:spcPct val="150000"/>
              </a:lnSpc>
              <a:spcBef>
                <a:spcPts val="0"/>
              </a:spcBef>
              <a:spcAft>
                <a:spcPts val="600"/>
              </a:spcAft>
            </a:pPr>
            <a:r>
              <a:rPr lang="en-US" sz="1100" dirty="0"/>
              <a:t>ROC-AUC: The ROC-AUC score of 0.88 is high, indicating that the model is effective at distinguishing between positive and negative cases. It quantifies the model's ability to rank instances correctly.</a:t>
            </a:r>
          </a:p>
          <a:p>
            <a:pPr marL="457200" lvl="1" indent="0">
              <a:lnSpc>
                <a:spcPct val="150000"/>
              </a:lnSpc>
              <a:spcBef>
                <a:spcPts val="0"/>
              </a:spcBef>
              <a:spcAft>
                <a:spcPts val="600"/>
              </a:spcAft>
              <a:buNone/>
            </a:pPr>
            <a:endParaRPr lang="en-US" sz="1100" dirty="0"/>
          </a:p>
          <a:p>
            <a:pPr>
              <a:lnSpc>
                <a:spcPct val="150000"/>
              </a:lnSpc>
              <a:spcBef>
                <a:spcPts val="0"/>
              </a:spcBef>
              <a:spcAft>
                <a:spcPts val="600"/>
              </a:spcAft>
            </a:pPr>
            <a:r>
              <a:rPr lang="en-US" sz="1600" dirty="0"/>
              <a:t>Explain the results</a:t>
            </a:r>
          </a:p>
          <a:p>
            <a:pPr lvl="1">
              <a:lnSpc>
                <a:spcPct val="150000"/>
              </a:lnSpc>
              <a:spcBef>
                <a:spcPts val="0"/>
              </a:spcBef>
              <a:spcAft>
                <a:spcPts val="600"/>
              </a:spcAft>
            </a:pPr>
            <a:r>
              <a:rPr lang="en-US" sz="1100" dirty="0"/>
              <a:t>Model 1 has a good ability to designate between data breach and non-data breach cases. Although, there is room for improvement in precision and recall, because the model has some false positives and misses some actual data breach cases.</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97</a:t>
            </a:fld>
            <a:endParaRPr lang="en-US" dirty="0"/>
          </a:p>
        </p:txBody>
      </p:sp>
    </p:spTree>
    <p:extLst>
      <p:ext uri="{BB962C8B-B14F-4D97-AF65-F5344CB8AC3E}">
        <p14:creationId xmlns:p14="http://schemas.microsoft.com/office/powerpoint/2010/main" val="15429687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Graph the results</a:t>
            </a: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98</a:t>
            </a:fld>
            <a:endParaRPr lang="en-US" dirty="0"/>
          </a:p>
        </p:txBody>
      </p:sp>
    </p:spTree>
    <p:extLst>
      <p:ext uri="{BB962C8B-B14F-4D97-AF65-F5344CB8AC3E}">
        <p14:creationId xmlns:p14="http://schemas.microsoft.com/office/powerpoint/2010/main" val="34798296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05D1E3-530F-2B7A-74B7-AB6360F29EDD}"/>
              </a:ext>
            </a:extLst>
          </p:cNvPr>
          <p:cNvSpPr>
            <a:spLocks noGrp="1"/>
          </p:cNvSpPr>
          <p:nvPr>
            <p:ph idx="1"/>
          </p:nvPr>
        </p:nvSpPr>
        <p:spPr>
          <a:xfrm>
            <a:off x="838200" y="1040130"/>
            <a:ext cx="10515600" cy="5136833"/>
          </a:xfrm>
        </p:spPr>
        <p:txBody>
          <a:bodyPr>
            <a:normAutofit/>
          </a:bodyPr>
          <a:lstStyle/>
          <a:p>
            <a:pPr>
              <a:lnSpc>
                <a:spcPct val="150000"/>
              </a:lnSpc>
              <a:spcBef>
                <a:spcPts val="0"/>
              </a:spcBef>
              <a:spcAft>
                <a:spcPts val="600"/>
              </a:spcAft>
            </a:pPr>
            <a:r>
              <a:rPr lang="en-US" sz="1600" dirty="0"/>
              <a:t>How would you improve the results</a:t>
            </a:r>
          </a:p>
          <a:p>
            <a:pPr lvl="1">
              <a:lnSpc>
                <a:spcPct val="150000"/>
              </a:lnSpc>
              <a:spcBef>
                <a:spcPts val="0"/>
              </a:spcBef>
              <a:spcAft>
                <a:spcPts val="600"/>
              </a:spcAft>
            </a:pPr>
            <a:r>
              <a:rPr lang="en-US" sz="1400" dirty="0"/>
              <a:t>Data has some imbalance, so techniques like oversampling, </a:t>
            </a:r>
            <a:r>
              <a:rPr lang="en-US" sz="1400" dirty="0" err="1"/>
              <a:t>undersampling</a:t>
            </a:r>
            <a:r>
              <a:rPr lang="en-US" sz="1400" dirty="0"/>
              <a:t>, or synthetic data generation can assist in the class imbalance.</a:t>
            </a:r>
          </a:p>
          <a:p>
            <a:pPr lvl="1">
              <a:lnSpc>
                <a:spcPct val="150000"/>
              </a:lnSpc>
              <a:spcBef>
                <a:spcPts val="0"/>
              </a:spcBef>
              <a:spcAft>
                <a:spcPts val="600"/>
              </a:spcAft>
            </a:pPr>
            <a:r>
              <a:rPr lang="en-US" sz="1400" dirty="0"/>
              <a:t>Check for any algorithmic biases</a:t>
            </a:r>
          </a:p>
          <a:p>
            <a:pPr lvl="1">
              <a:lnSpc>
                <a:spcPct val="150000"/>
              </a:lnSpc>
              <a:spcBef>
                <a:spcPts val="0"/>
              </a:spcBef>
              <a:spcAft>
                <a:spcPts val="600"/>
              </a:spcAft>
            </a:pPr>
            <a:endParaRPr lang="en-US" sz="1400" dirty="0"/>
          </a:p>
          <a:p>
            <a:pPr>
              <a:lnSpc>
                <a:spcPct val="150000"/>
              </a:lnSpc>
              <a:spcBef>
                <a:spcPts val="0"/>
              </a:spcBef>
              <a:spcAft>
                <a:spcPts val="600"/>
              </a:spcAft>
            </a:pPr>
            <a:r>
              <a:rPr lang="en-US" sz="1600" dirty="0"/>
              <a:t>What more changes do you need to make to your code or data</a:t>
            </a:r>
          </a:p>
          <a:p>
            <a:pPr lvl="1">
              <a:lnSpc>
                <a:spcPct val="150000"/>
              </a:lnSpc>
              <a:spcBef>
                <a:spcPts val="0"/>
              </a:spcBef>
              <a:spcAft>
                <a:spcPts val="600"/>
              </a:spcAft>
            </a:pPr>
            <a:r>
              <a:rPr lang="en-US" sz="1400" dirty="0"/>
              <a:t>A more focused feature selection</a:t>
            </a:r>
          </a:p>
          <a:p>
            <a:pPr lvl="1">
              <a:lnSpc>
                <a:spcPct val="150000"/>
              </a:lnSpc>
              <a:spcBef>
                <a:spcPts val="0"/>
              </a:spcBef>
              <a:spcAft>
                <a:spcPts val="600"/>
              </a:spcAft>
            </a:pPr>
            <a:r>
              <a:rPr lang="en-US" sz="1400" dirty="0"/>
              <a:t>Now I have the model results, I can designate how to deal with the outlier handling and detection.</a:t>
            </a:r>
          </a:p>
          <a:p>
            <a:pPr>
              <a:lnSpc>
                <a:spcPct val="150000"/>
              </a:lnSpc>
              <a:spcBef>
                <a:spcPts val="0"/>
              </a:spcBef>
              <a:spcAft>
                <a:spcPts val="600"/>
              </a:spcAft>
            </a:pPr>
            <a:endParaRPr lang="en-US" sz="1400" dirty="0"/>
          </a:p>
          <a:p>
            <a:pPr lvl="1">
              <a:spcBef>
                <a:spcPts val="0"/>
              </a:spcBef>
              <a:spcAft>
                <a:spcPts val="600"/>
              </a:spcAft>
            </a:pPr>
            <a:endParaRPr lang="en-US" sz="1400" dirty="0"/>
          </a:p>
          <a:p>
            <a:pPr marL="457200" lvl="1" indent="0">
              <a:buNone/>
            </a:pPr>
            <a:endParaRPr lang="en-US" sz="1800" dirty="0"/>
          </a:p>
          <a:p>
            <a:pPr lvl="1"/>
            <a:endParaRPr lang="en-US" sz="1600" dirty="0"/>
          </a:p>
          <a:p>
            <a:pPr lvl="1"/>
            <a:endParaRPr lang="en-US" dirty="0"/>
          </a:p>
          <a:p>
            <a:pPr marL="0" indent="0">
              <a:buNone/>
            </a:pPr>
            <a:endParaRPr lang="en-US" dirty="0"/>
          </a:p>
        </p:txBody>
      </p:sp>
      <p:sp>
        <p:nvSpPr>
          <p:cNvPr id="5" name="Title 4">
            <a:extLst>
              <a:ext uri="{FF2B5EF4-FFF2-40B4-BE49-F238E27FC236}">
                <a16:creationId xmlns:a16="http://schemas.microsoft.com/office/drawing/2014/main" id="{F93CA172-5F29-D5E3-DB37-3F2C8AECF811}"/>
              </a:ext>
            </a:extLst>
          </p:cNvPr>
          <p:cNvSpPr>
            <a:spLocks noGrp="1"/>
          </p:cNvSpPr>
          <p:nvPr>
            <p:ph type="title"/>
          </p:nvPr>
        </p:nvSpPr>
        <p:spPr/>
        <p:txBody>
          <a:bodyPr/>
          <a:lstStyle/>
          <a:p>
            <a:r>
              <a:rPr lang="en-US" b="1" dirty="0"/>
              <a:t>WK08 – Results of the algorithm (Model 1)</a:t>
            </a:r>
            <a:endParaRPr lang="en-US" dirty="0"/>
          </a:p>
        </p:txBody>
      </p:sp>
      <p:sp>
        <p:nvSpPr>
          <p:cNvPr id="2" name="Date Placeholder 1">
            <a:extLst>
              <a:ext uri="{FF2B5EF4-FFF2-40B4-BE49-F238E27FC236}">
                <a16:creationId xmlns:a16="http://schemas.microsoft.com/office/drawing/2014/main" id="{2F953D20-4C91-F9B1-E3B1-FD3014002B95}"/>
              </a:ext>
            </a:extLst>
          </p:cNvPr>
          <p:cNvSpPr>
            <a:spLocks noGrp="1"/>
          </p:cNvSpPr>
          <p:nvPr>
            <p:ph type="dt" sz="half" idx="10"/>
          </p:nvPr>
        </p:nvSpPr>
        <p:spPr/>
        <p:txBody>
          <a:bodyPr/>
          <a:lstStyle/>
          <a:p>
            <a:fld id="{45409A54-239F-4C9D-B50C-2F299CBE1E3A}" type="datetime1">
              <a:rPr lang="en-US" smtClean="0"/>
              <a:t>11/8/23</a:t>
            </a:fld>
            <a:endParaRPr lang="en-US" dirty="0"/>
          </a:p>
        </p:txBody>
      </p:sp>
      <p:sp>
        <p:nvSpPr>
          <p:cNvPr id="4" name="Slide Number Placeholder 3">
            <a:extLst>
              <a:ext uri="{FF2B5EF4-FFF2-40B4-BE49-F238E27FC236}">
                <a16:creationId xmlns:a16="http://schemas.microsoft.com/office/drawing/2014/main" id="{57A625AF-5B61-32B6-89FA-CBBF1E43F6DB}"/>
              </a:ext>
            </a:extLst>
          </p:cNvPr>
          <p:cNvSpPr>
            <a:spLocks noGrp="1"/>
          </p:cNvSpPr>
          <p:nvPr>
            <p:ph type="sldNum" sz="quarter" idx="12"/>
          </p:nvPr>
        </p:nvSpPr>
        <p:spPr/>
        <p:txBody>
          <a:bodyPr/>
          <a:lstStyle/>
          <a:p>
            <a:fld id="{084F86B3-D3F4-4BE8-8D92-1FAB04CE9786}" type="slidenum">
              <a:rPr lang="en-US" smtClean="0"/>
              <a:t>99</a:t>
            </a:fld>
            <a:endParaRPr lang="en-US" dirty="0"/>
          </a:p>
        </p:txBody>
      </p:sp>
    </p:spTree>
    <p:extLst>
      <p:ext uri="{BB962C8B-B14F-4D97-AF65-F5344CB8AC3E}">
        <p14:creationId xmlns:p14="http://schemas.microsoft.com/office/powerpoint/2010/main" val="41321845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7298</TotalTime>
  <Words>12044</Words>
  <Application>Microsoft Macintosh PowerPoint</Application>
  <PresentationFormat>Widescreen</PresentationFormat>
  <Paragraphs>1892</Paragraphs>
  <Slides>150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150</vt:i4>
      </vt:variant>
    </vt:vector>
  </HeadingPairs>
  <TitlesOfParts>
    <vt:vector size="156" baseType="lpstr">
      <vt:lpstr>Arial</vt:lpstr>
      <vt:lpstr>Calibri</vt:lpstr>
      <vt:lpstr>Calibri Light</vt:lpstr>
      <vt:lpstr>Courier New</vt:lpstr>
      <vt:lpstr>Wingdings</vt:lpstr>
      <vt:lpstr>Office Theme</vt:lpstr>
      <vt:lpstr>PowerPoint Presentation</vt:lpstr>
      <vt:lpstr>Week - 01 </vt:lpstr>
      <vt:lpstr>Outline</vt:lpstr>
      <vt:lpstr>Topic Background</vt:lpstr>
      <vt:lpstr>Rationale</vt:lpstr>
      <vt:lpstr>Foreseeable Issues</vt:lpstr>
      <vt:lpstr>WK01 – Literature Review | Paper 1</vt:lpstr>
      <vt:lpstr>WK01 – Literature Review | Paper 1 (cont.)</vt:lpstr>
      <vt:lpstr>Week - 02 </vt:lpstr>
      <vt:lpstr>Outline</vt:lpstr>
      <vt:lpstr>WK02 – Review/revise work from previous week(s)</vt:lpstr>
      <vt:lpstr>WK02 – Literature Review | Paper 2</vt:lpstr>
      <vt:lpstr>WK02 – Literature Review | Paper 2</vt:lpstr>
      <vt:lpstr>WK02 – Literature Review | Paper 3</vt:lpstr>
      <vt:lpstr>WK02 – Literature Review | Paper 3</vt:lpstr>
      <vt:lpstr>WK02 – Synthesis Matrix</vt:lpstr>
      <vt:lpstr>WK02 – Data Search</vt:lpstr>
      <vt:lpstr>Week - 03</vt:lpstr>
      <vt:lpstr>Outline</vt:lpstr>
      <vt:lpstr>WK03 – Review/revise work from previous week(s)</vt:lpstr>
      <vt:lpstr>WK03 – Class Folder</vt:lpstr>
      <vt:lpstr>WK03 – Workflow diagram</vt:lpstr>
      <vt:lpstr>WK03 – Project Purpose and Questions  </vt:lpstr>
      <vt:lpstr>WK03 – Project Purpose and Questions  </vt:lpstr>
      <vt:lpstr>WK03 – Project Purpose and Questions  </vt:lpstr>
      <vt:lpstr>WK03 – Data</vt:lpstr>
      <vt:lpstr>WK03 – Data</vt:lpstr>
      <vt:lpstr>WK03 – Data</vt:lpstr>
      <vt:lpstr>WK03 – Data</vt:lpstr>
      <vt:lpstr>Week - 04</vt:lpstr>
      <vt:lpstr>Outline</vt:lpstr>
      <vt:lpstr>WK04 – Review/revise work from previous week(s)</vt:lpstr>
      <vt:lpstr>WK04 – Project Workflow</vt:lpstr>
      <vt:lpstr>WK04 – Code Workflow</vt:lpstr>
      <vt:lpstr>WK04 – Updated Data</vt:lpstr>
      <vt:lpstr>WK04 – Updated Data (2)</vt:lpstr>
      <vt:lpstr>WK04 – Updated Data (3)</vt:lpstr>
      <vt:lpstr>WK04 – Updated Data (4)</vt:lpstr>
      <vt:lpstr>WK04 – Updated Data (5)</vt:lpstr>
      <vt:lpstr>WK04 – Project Purpose and Questions  </vt:lpstr>
      <vt:lpstr>WK04 – Project Purpose and Questions (2)  </vt:lpstr>
      <vt:lpstr>WK04 – Project Purpose and Questions (4)  </vt:lpstr>
      <vt:lpstr>WK04 – Objectives and Parameters</vt:lpstr>
      <vt:lpstr>Week - 05</vt:lpstr>
      <vt:lpstr>Outline</vt:lpstr>
      <vt:lpstr>WK05 – Review/revise work from previous week(s)</vt:lpstr>
      <vt:lpstr>WK05 – Project Workflow Update</vt:lpstr>
      <vt:lpstr>WK05 – Code Workflow Update</vt:lpstr>
      <vt:lpstr>WK05 – Updated Data (1)</vt:lpstr>
      <vt:lpstr>WK05 – Updated Data (2)</vt:lpstr>
      <vt:lpstr>WK05 – Project Purpose and Questions (1) (Revise)</vt:lpstr>
      <vt:lpstr>WK05 – Project Purpose and Questions (2) (Revise)</vt:lpstr>
      <vt:lpstr>WK05 – Project Purpose and Questions (3) (Revise)</vt:lpstr>
      <vt:lpstr>WK05 – Objectives and  SMART (1)</vt:lpstr>
      <vt:lpstr>WK05 – Objectives and  SMART (2)</vt:lpstr>
      <vt:lpstr>WK05 – Objectives and parameters (Review)</vt:lpstr>
      <vt:lpstr>Week - 06</vt:lpstr>
      <vt:lpstr>Outline</vt:lpstr>
      <vt:lpstr>WK06 – Review/revise work from previous week(s)</vt:lpstr>
      <vt:lpstr>WK06 – What was done this week</vt:lpstr>
      <vt:lpstr>WK06 – Project Workflow Update</vt:lpstr>
      <vt:lpstr>WK06 – Code Workflow Update</vt:lpstr>
      <vt:lpstr>WK06 – Data Cleaning</vt:lpstr>
      <vt:lpstr>WK06 – Coding (Importing Libraries and Data)</vt:lpstr>
      <vt:lpstr>WK06 – Coding (Statistics Before Cleaning)</vt:lpstr>
      <vt:lpstr>WK06 – Coding (Plot of Numerical Column)</vt:lpstr>
      <vt:lpstr>WK06 – Coding (Data Cleaning)</vt:lpstr>
      <vt:lpstr>WK06 – Coding (Data Cleaning Result)</vt:lpstr>
      <vt:lpstr>WK06 – Coding (Outlier Detection and Handling)</vt:lpstr>
      <vt:lpstr>WK06 – Coding (Outlier Handling Result)</vt:lpstr>
      <vt:lpstr>WK06 – Coding (New Statistics Table )</vt:lpstr>
      <vt:lpstr>WK06 – Coding (New Plot of Numerical Column)</vt:lpstr>
      <vt:lpstr>WK06 – Coding (Data Transformation)</vt:lpstr>
      <vt:lpstr>WK06 – Coding (Data Transformation)</vt:lpstr>
      <vt:lpstr>WK06 – Coding (Data Transformation)</vt:lpstr>
      <vt:lpstr>WK06 – Coding (Data Transformation)</vt:lpstr>
      <vt:lpstr>WK06 – Coding (EDA: Plot 1)</vt:lpstr>
      <vt:lpstr>WK06 – Coding (EDA: Plot 1)</vt:lpstr>
      <vt:lpstr>WK06 – Coding (EDA: Plot 2)</vt:lpstr>
      <vt:lpstr>WK06 – Coding (EDA: Plot 3)</vt:lpstr>
      <vt:lpstr>WK06 – Coding (EDA: Plot 4)</vt:lpstr>
      <vt:lpstr>WK06 – Coding (EDA: Plot 5)</vt:lpstr>
      <vt:lpstr>WK06 – Coding (Modeling: WIP Random Forest)</vt:lpstr>
      <vt:lpstr>WK06 – Survey</vt:lpstr>
      <vt:lpstr>Week - 08</vt:lpstr>
      <vt:lpstr>WK08 – Review/revise work from previous week(s)</vt:lpstr>
      <vt:lpstr>WK08 – What was done for this week</vt:lpstr>
      <vt:lpstr>WK08 – Project Workflow Update</vt:lpstr>
      <vt:lpstr>WK08 – Code Workflow Update</vt:lpstr>
      <vt:lpstr>WK08 – Additional Work Done on Data Cleaning</vt:lpstr>
      <vt:lpstr>WK08 – Additional Work Done on Data Exploration</vt:lpstr>
      <vt:lpstr>WK08 – Additional Work Done on Data Exploration</vt:lpstr>
      <vt:lpstr>WK08 – Additional Work Done on Data Exploration</vt:lpstr>
      <vt:lpstr>WK08 – Additional Work Done on Data Exploration</vt:lpstr>
      <vt:lpstr>WK08 – Model 1</vt:lpstr>
      <vt:lpstr>WK08 – Results of the algorithm (Model 1)</vt:lpstr>
      <vt:lpstr>WK08 – Results of the algorithm (Model 1)</vt:lpstr>
      <vt:lpstr>WK08 – Results of the algorithm (Model 1)</vt:lpstr>
      <vt:lpstr>WK08 – Results of the algorithm (Model 1)</vt:lpstr>
      <vt:lpstr>WK08 – Model 2</vt:lpstr>
      <vt:lpstr>WK08 – Results of the algorithm (Model 2)</vt:lpstr>
      <vt:lpstr>WK08 – Results of the algorithm (Model 2)</vt:lpstr>
      <vt:lpstr>WK08 – Results of the algorithm (Model 2)</vt:lpstr>
      <vt:lpstr>WK08 – Results of the algorithm (Model 2)</vt:lpstr>
      <vt:lpstr>WK08 – Model 3</vt:lpstr>
      <vt:lpstr>WK08 – Results of the algorithm (Model 3)</vt:lpstr>
      <vt:lpstr>WK08 – Results of the algorithm (Model 3)</vt:lpstr>
      <vt:lpstr>WK08 – Results of the algorithm (Model 3)</vt:lpstr>
      <vt:lpstr>WK08 – Results of the algorithm (Model 3)</vt:lpstr>
      <vt:lpstr>Week - 09</vt:lpstr>
      <vt:lpstr>WK09 – Review/revise work from previous week(s)</vt:lpstr>
      <vt:lpstr>WK09 – What was done for this week</vt:lpstr>
      <vt:lpstr>WK09 – Project Purpose and Questions </vt:lpstr>
      <vt:lpstr>WK09 – Project Workflow Update</vt:lpstr>
      <vt:lpstr>WK09 – Code Workflow Update</vt:lpstr>
      <vt:lpstr>WK09 – Additional Work Done on Data Cleaning</vt:lpstr>
      <vt:lpstr>WK09 – Additional Work Done on Data Exploration</vt:lpstr>
      <vt:lpstr>WK09 – Model 1</vt:lpstr>
      <vt:lpstr>WK09 – Results of the algorithm</vt:lpstr>
      <vt:lpstr>WK09 – Results of the algorithm (based on work of week 9)</vt:lpstr>
      <vt:lpstr>WK09 – Results of the algorithm</vt:lpstr>
      <vt:lpstr>WK09 – Results of the algorithm</vt:lpstr>
      <vt:lpstr>Week - 10</vt:lpstr>
      <vt:lpstr>WK10 – Review/revise work from previous week(s)</vt:lpstr>
      <vt:lpstr>WK10 – What was done for this week</vt:lpstr>
      <vt:lpstr>WK10 – Project Purpose and Questions </vt:lpstr>
      <vt:lpstr>WK10 – Project Workflow Update</vt:lpstr>
      <vt:lpstr>WK10 – Code Workflow Update</vt:lpstr>
      <vt:lpstr>WK10 – Model</vt:lpstr>
      <vt:lpstr>WK10 – Results of the algorithm</vt:lpstr>
      <vt:lpstr>WK10 – Results of the algorithm</vt:lpstr>
      <vt:lpstr>WK09 – Results of the algorithm (based on work of week 9)</vt:lpstr>
      <vt:lpstr>WK09 – Results of the algorithm</vt:lpstr>
      <vt:lpstr>WK09 – Results of the algorithm</vt:lpstr>
      <vt:lpstr>WK10 – Abstract</vt:lpstr>
      <vt:lpstr>WK10 – Abstract</vt:lpstr>
      <vt:lpstr>Week - 12</vt:lpstr>
      <vt:lpstr>WK12 – Review/revise work from previous week(s)</vt:lpstr>
      <vt:lpstr>WK12 – What was done for this week</vt:lpstr>
      <vt:lpstr>WK12 – Project Workflow Update</vt:lpstr>
      <vt:lpstr>WK12 – Code Workflow Update</vt:lpstr>
      <vt:lpstr>WK12 – Algorithm Update</vt:lpstr>
      <vt:lpstr>WK12 – Results of the algorithm</vt:lpstr>
      <vt:lpstr>WK12 – Results of the algorithm</vt:lpstr>
      <vt:lpstr>WK12 – Results of the algorithm</vt:lpstr>
      <vt:lpstr>WK12 – Results of the algorithm</vt:lpstr>
      <vt:lpstr>WK12 – Results of the algorithm</vt:lpstr>
      <vt:lpstr>WK12 – Results of the algorithm</vt:lpstr>
      <vt:lpstr>WK12 – Abstract</vt:lpstr>
      <vt:lpstr>WK12 – Draft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c:title>
  <dc:creator>Adel Slamani</dc:creator>
  <cp:lastModifiedBy>Yuta Sugiyama</cp:lastModifiedBy>
  <cp:revision>120</cp:revision>
  <dcterms:created xsi:type="dcterms:W3CDTF">2022-08-29T22:08:54Z</dcterms:created>
  <dcterms:modified xsi:type="dcterms:W3CDTF">2023-11-08T08:28:52Z</dcterms:modified>
</cp:coreProperties>
</file>